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329" r:id="rId2"/>
    <p:sldId id="265" r:id="rId3"/>
    <p:sldId id="264" r:id="rId4"/>
    <p:sldId id="342" r:id="rId5"/>
    <p:sldId id="351" r:id="rId6"/>
    <p:sldId id="341" r:id="rId7"/>
    <p:sldId id="345" r:id="rId8"/>
    <p:sldId id="340" r:id="rId9"/>
    <p:sldId id="346" r:id="rId10"/>
    <p:sldId id="343" r:id="rId11"/>
    <p:sldId id="347" r:id="rId12"/>
    <p:sldId id="348" r:id="rId13"/>
    <p:sldId id="344" r:id="rId14"/>
    <p:sldId id="337" r:id="rId15"/>
    <p:sldId id="261" r:id="rId16"/>
    <p:sldId id="335" r:id="rId17"/>
    <p:sldId id="331" r:id="rId18"/>
    <p:sldId id="332" r:id="rId19"/>
    <p:sldId id="333" r:id="rId20"/>
    <p:sldId id="334" r:id="rId21"/>
    <p:sldId id="349" r:id="rId22"/>
    <p:sldId id="350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70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228600" algn="ctr" defTabSz="5870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457200" algn="ctr" defTabSz="5870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685800" algn="ctr" defTabSz="5870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914400" algn="ctr" defTabSz="5870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1143000" algn="ctr" defTabSz="5870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1371600" algn="ctr" defTabSz="5870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1600200" algn="ctr" defTabSz="5870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1828800" algn="ctr" defTabSz="58702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8BA0"/>
    <a:srgbClr val="CFD7E2"/>
    <a:srgbClr val="95A2B7"/>
    <a:srgbClr val="F06B4B"/>
    <a:srgbClr val="23283C"/>
    <a:srgbClr val="E6EEFA"/>
    <a:srgbClr val="6A3A9C"/>
    <a:srgbClr val="666666"/>
    <a:srgbClr val="232832"/>
    <a:srgbClr val="263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3175" cap="flat">
              <a:solidFill>
                <a:srgbClr val="B8B8B8"/>
              </a:solidFill>
              <a:prstDash val="solid"/>
              <a:miter lim="400000"/>
            </a:ln>
          </a:top>
          <a:bottom>
            <a:ln w="3175" cap="flat">
              <a:solidFill>
                <a:srgbClr val="B8B8B8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19"/>
    <p:restoredTop sz="77448"/>
  </p:normalViewPr>
  <p:slideViewPr>
    <p:cSldViewPr snapToGrid="0" snapToObjects="1">
      <p:cViewPr varScale="1">
        <p:scale>
          <a:sx n="59" d="100"/>
          <a:sy n="59" d="100"/>
        </p:scale>
        <p:origin x="248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3" d="100"/>
          <a:sy n="103" d="100"/>
        </p:scale>
        <p:origin x="396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CD6CC-AB90-FB4F-8D94-27C7289C1203}" type="datetimeFigureOut">
              <a:rPr lang="en-US" smtClean="0"/>
              <a:t>3/2/18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5583F2-3F3E-674C-BEC9-460B5E86E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4203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Shape 69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98" name="Shape 69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145292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pinpoint tweets that were making an impact on the gun control discussion.</a:t>
            </a:r>
          </a:p>
        </p:txBody>
      </p:sp>
    </p:spTree>
    <p:extLst>
      <p:ext uri="{BB962C8B-B14F-4D97-AF65-F5344CB8AC3E}">
        <p14:creationId xmlns:p14="http://schemas.microsoft.com/office/powerpoint/2010/main" val="2219825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filtered my dataset to just tweets from this topic, and re-ran a </a:t>
            </a:r>
            <a:r>
              <a:rPr lang="en-US" dirty="0" err="1"/>
              <a:t>tfidf</a:t>
            </a:r>
            <a:r>
              <a:rPr lang="en-US" dirty="0"/>
              <a:t> </a:t>
            </a:r>
            <a:r>
              <a:rPr lang="en-US" dirty="0" err="1"/>
              <a:t>nmf</a:t>
            </a:r>
            <a:r>
              <a:rPr lang="en-US" dirty="0"/>
              <a:t> model to try and find sub-topics.</a:t>
            </a:r>
          </a:p>
        </p:txBody>
      </p:sp>
    </p:spTree>
    <p:extLst>
      <p:ext uri="{BB962C8B-B14F-4D97-AF65-F5344CB8AC3E}">
        <p14:creationId xmlns:p14="http://schemas.microsoft.com/office/powerpoint/2010/main" val="25013814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were two sub-topics that generally seemed to be discussing for and against gun control, and one additional sub-topic that seemed to contain a lot of tweets where there was a call to action, which I found interesting.</a:t>
            </a:r>
          </a:p>
        </p:txBody>
      </p:sp>
    </p:spTree>
    <p:extLst>
      <p:ext uri="{BB962C8B-B14F-4D97-AF65-F5344CB8AC3E}">
        <p14:creationId xmlns:p14="http://schemas.microsoft.com/office/powerpoint/2010/main" val="2437017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perhaps shows that some tweets can be used to help spread discussion in a sensible manner, and make an impact on future policies</a:t>
            </a:r>
          </a:p>
        </p:txBody>
      </p:sp>
    </p:spTree>
    <p:extLst>
      <p:ext uri="{BB962C8B-B14F-4D97-AF65-F5344CB8AC3E}">
        <p14:creationId xmlns:p14="http://schemas.microsoft.com/office/powerpoint/2010/main" val="42433832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the most useful metric if you want a single unidimensional measure of sentiment for a given sentence. </a:t>
            </a:r>
            <a:r>
              <a:rPr lang="en-US" sz="2200" b="0" i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Calling it a 'normalized, weighted composite score' is accurate.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18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Scraped tweets for the week after past 8 major mass shooting events</a:t>
            </a:r>
          </a:p>
          <a:p>
            <a:endParaRPr lang="en-US" dirty="0"/>
          </a:p>
          <a:p>
            <a:r>
              <a:rPr lang="en-US" dirty="0"/>
              <a:t>For each mass shooting event and day, 8 hashtags.</a:t>
            </a:r>
          </a:p>
        </p:txBody>
      </p:sp>
    </p:spTree>
    <p:extLst>
      <p:ext uri="{BB962C8B-B14F-4D97-AF65-F5344CB8AC3E}">
        <p14:creationId xmlns:p14="http://schemas.microsoft.com/office/powerpoint/2010/main" val="4163990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Hashtags included both sides</a:t>
            </a:r>
          </a:p>
          <a:p>
            <a:endParaRPr lang="en-US" dirty="0"/>
          </a:p>
          <a:p>
            <a:r>
              <a:rPr lang="en-US" dirty="0"/>
              <a:t>Filtered tweets</a:t>
            </a:r>
          </a:p>
          <a:p>
            <a:endParaRPr lang="en-US" dirty="0"/>
          </a:p>
          <a:p>
            <a:r>
              <a:rPr lang="en-US" dirty="0"/>
              <a:t>250,000 tweets</a:t>
            </a:r>
          </a:p>
        </p:txBody>
      </p:sp>
    </p:spTree>
    <p:extLst>
      <p:ext uri="{BB962C8B-B14F-4D97-AF65-F5344CB8AC3E}">
        <p14:creationId xmlns:p14="http://schemas.microsoft.com/office/powerpoint/2010/main" val="966594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TF IDF NMF -&gt; 4 Topics</a:t>
            </a:r>
          </a:p>
          <a:p>
            <a:endParaRPr lang="en-US" dirty="0"/>
          </a:p>
          <a:p>
            <a:r>
              <a:rPr lang="en-US" dirty="0"/>
              <a:t>TSNE Plot</a:t>
            </a:r>
          </a:p>
        </p:txBody>
      </p:sp>
    </p:spTree>
    <p:extLst>
      <p:ext uri="{BB962C8B-B14F-4D97-AF65-F5344CB8AC3E}">
        <p14:creationId xmlns:p14="http://schemas.microsoft.com/office/powerpoint/2010/main" val="3707222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TF IDF NMF -&gt; 4 Topics</a:t>
            </a:r>
          </a:p>
          <a:p>
            <a:endParaRPr lang="en-US" dirty="0"/>
          </a:p>
          <a:p>
            <a:r>
              <a:rPr lang="en-US" dirty="0"/>
              <a:t>TSNE Plot</a:t>
            </a:r>
          </a:p>
        </p:txBody>
      </p:sp>
    </p:spTree>
    <p:extLst>
      <p:ext uri="{BB962C8B-B14F-4D97-AF65-F5344CB8AC3E}">
        <p14:creationId xmlns:p14="http://schemas.microsoft.com/office/powerpoint/2010/main" val="2522186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spot checking some of the tweets in this plot, I wanted to dive deeper into two topics in particular.</a:t>
            </a:r>
          </a:p>
        </p:txBody>
      </p:sp>
    </p:spTree>
    <p:extLst>
      <p:ext uri="{BB962C8B-B14F-4D97-AF65-F5344CB8AC3E}">
        <p14:creationId xmlns:p14="http://schemas.microsoft.com/office/powerpoint/2010/main" val="2859081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Agenda, just right-leaning</a:t>
            </a:r>
          </a:p>
          <a:p>
            <a:endParaRPr lang="en-US" dirty="0"/>
          </a:p>
          <a:p>
            <a:r>
              <a:rPr lang="en-US" dirty="0"/>
              <a:t>Lots of duplicates?</a:t>
            </a:r>
          </a:p>
        </p:txBody>
      </p:sp>
    </p:spTree>
    <p:extLst>
      <p:ext uri="{BB962C8B-B14F-4D97-AF65-F5344CB8AC3E}">
        <p14:creationId xmlns:p14="http://schemas.microsoft.com/office/powerpoint/2010/main" val="2261461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44% compared 15-17% other cluster</a:t>
            </a:r>
          </a:p>
          <a:p>
            <a:endParaRPr lang="en-US" dirty="0"/>
          </a:p>
          <a:p>
            <a:r>
              <a:rPr lang="en-US" dirty="0"/>
              <a:t>Perhaps they are using trending tweets to push a different agenda</a:t>
            </a:r>
          </a:p>
        </p:txBody>
      </p:sp>
    </p:spTree>
    <p:extLst>
      <p:ext uri="{BB962C8B-B14F-4D97-AF65-F5344CB8AC3E}">
        <p14:creationId xmlns:p14="http://schemas.microsoft.com/office/powerpoint/2010/main" val="4150493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Graphed by sentiment – most negative, wanted to see whether sentiment -&gt; action.</a:t>
            </a:r>
          </a:p>
        </p:txBody>
      </p:sp>
    </p:spTree>
    <p:extLst>
      <p:ext uri="{BB962C8B-B14F-4D97-AF65-F5344CB8AC3E}">
        <p14:creationId xmlns:p14="http://schemas.microsoft.com/office/powerpoint/2010/main" val="4111163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px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799" y="0"/>
            <a:ext cx="8331202" cy="1079500"/>
          </a:xfrm>
        </p:spPr>
        <p:txBody>
          <a:bodyPr tIns="144000" anchor="b">
            <a:noAutofit/>
          </a:bodyPr>
          <a:lstStyle>
            <a:lvl1pPr>
              <a:lnSpc>
                <a:spcPct val="100000"/>
              </a:lnSpc>
              <a:defRPr sz="4500"/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1348353" y="1412870"/>
            <a:ext cx="10308094" cy="6772876"/>
          </a:xfrm>
          <a:prstGeom prst="rect">
            <a:avLst/>
          </a:prstGeom>
          <a:solidFill>
            <a:srgbClr val="23283C"/>
          </a:solidFill>
          <a:ln w="3175" cap="flat">
            <a:noFill/>
            <a:miter lim="400000"/>
          </a:ln>
          <a:effectLst>
            <a:outerShdw dir="5400000" rotWithShape="0">
              <a:schemeClr val="bg1">
                <a:alpha val="56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60823240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799" y="3798403"/>
            <a:ext cx="8331202" cy="832896"/>
          </a:xfrm>
        </p:spPr>
        <p:txBody>
          <a:bodyPr anchor="t">
            <a:noAutofit/>
          </a:bodyPr>
          <a:lstStyle>
            <a:lvl1pPr>
              <a:defRPr sz="4500"/>
            </a:lvl1pPr>
          </a:lstStyle>
          <a:p>
            <a:r>
              <a:rPr lang="en-US" dirty="0"/>
              <a:t>title style</a:t>
            </a:r>
          </a:p>
        </p:txBody>
      </p:sp>
    </p:spTree>
    <p:extLst>
      <p:ext uri="{BB962C8B-B14F-4D97-AF65-F5344CB8AC3E}">
        <p14:creationId xmlns:p14="http://schemas.microsoft.com/office/powerpoint/2010/main" val="149339236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rgbClr val="23283C"/>
          </a:solidFill>
          <a:ln w="3175" cap="flat">
            <a:noFill/>
            <a:miter lim="400000"/>
          </a:ln>
          <a:effectLst>
            <a:outerShdw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336799" y="-1469"/>
            <a:ext cx="8331202" cy="8328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0320" tIns="20320" rIns="20320" bIns="20320" anchor="b">
            <a:normAutofit/>
          </a:bodyPr>
          <a:lstStyle/>
          <a:p>
            <a:r>
              <a:rPr dirty="0"/>
              <a:t>Title Text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ransition spd="med"/>
  <p:txStyles>
    <p:titleStyle>
      <a:lvl1pPr marL="0" marR="0" indent="0" algn="ctr" defTabSz="590133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all" spc="0" baseline="0">
          <a:ln>
            <a:noFill/>
          </a:ln>
          <a:solidFill>
            <a:srgbClr val="95A2B7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ctr" defTabSz="590133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all" spc="0" baseline="0">
          <a:ln>
            <a:noFill/>
          </a:ln>
          <a:solidFill>
            <a:srgbClr val="999999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ctr" defTabSz="590133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all" spc="0" baseline="0">
          <a:ln>
            <a:noFill/>
          </a:ln>
          <a:solidFill>
            <a:srgbClr val="999999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ctr" defTabSz="590133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all" spc="0" baseline="0">
          <a:ln>
            <a:noFill/>
          </a:ln>
          <a:solidFill>
            <a:srgbClr val="999999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ctr" defTabSz="590133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all" spc="0" baseline="0">
          <a:ln>
            <a:noFill/>
          </a:ln>
          <a:solidFill>
            <a:srgbClr val="999999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ctr" defTabSz="590133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all" spc="0" baseline="0">
          <a:ln>
            <a:noFill/>
          </a:ln>
          <a:solidFill>
            <a:srgbClr val="999999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ctr" defTabSz="590133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all" spc="0" baseline="0">
          <a:ln>
            <a:noFill/>
          </a:ln>
          <a:solidFill>
            <a:srgbClr val="999999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ctr" defTabSz="590133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all" spc="0" baseline="0">
          <a:ln>
            <a:noFill/>
          </a:ln>
          <a:solidFill>
            <a:srgbClr val="999999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ctr" defTabSz="590133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all" spc="0" baseline="0">
          <a:ln>
            <a:noFill/>
          </a:ln>
          <a:solidFill>
            <a:srgbClr val="999999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7D8BA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2286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7D8BA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4572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7D8BA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6858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7D8BA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9144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7D8BA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11430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13716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16002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18288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0652753-997B-3842-AE2A-B11025F52E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3121312" y="1286906"/>
            <a:ext cx="7063464" cy="7063464"/>
          </a:xfrm>
          <a:prstGeom prst="rect">
            <a:avLst/>
          </a:prstGeom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6ACE33-412D-864C-A29D-5AA1D07DDBB7}"/>
              </a:ext>
            </a:extLst>
          </p:cNvPr>
          <p:cNvSpPr txBox="1"/>
          <p:nvPr/>
        </p:nvSpPr>
        <p:spPr>
          <a:xfrm>
            <a:off x="1697851" y="4162049"/>
            <a:ext cx="9630201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Twitter Discussion on Gun Control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F4ADFC-A946-5C43-86B5-44A6F94EB7ED}"/>
              </a:ext>
            </a:extLst>
          </p:cNvPr>
          <p:cNvSpPr txBox="1"/>
          <p:nvPr/>
        </p:nvSpPr>
        <p:spPr>
          <a:xfrm>
            <a:off x="5705990" y="5658782"/>
            <a:ext cx="1894109" cy="471924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Kevin Stern</a:t>
            </a:r>
          </a:p>
        </p:txBody>
      </p:sp>
    </p:spTree>
    <p:extLst>
      <p:ext uri="{BB962C8B-B14F-4D97-AF65-F5344CB8AC3E}">
        <p14:creationId xmlns:p14="http://schemas.microsoft.com/office/powerpoint/2010/main" val="406507754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0C3DCA2-135C-9646-B18A-DB69ECDE4676}"/>
              </a:ext>
            </a:extLst>
          </p:cNvPr>
          <p:cNvSpPr txBox="1"/>
          <p:nvPr/>
        </p:nvSpPr>
        <p:spPr>
          <a:xfrm>
            <a:off x="3005917" y="418185"/>
            <a:ext cx="7066999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Gun Law Cluster Analysis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2F1D90-925D-D74C-BA04-BAA3A5749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71" y="1934032"/>
            <a:ext cx="12678089" cy="718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77723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">
            <a:extLst>
              <a:ext uri="{FF2B5EF4-FFF2-40B4-BE49-F238E27FC236}">
                <a16:creationId xmlns:a16="http://schemas.microsoft.com/office/drawing/2014/main" id="{EF8947C9-AE30-294A-8D8D-5608E26F66EE}"/>
              </a:ext>
            </a:extLst>
          </p:cNvPr>
          <p:cNvSpPr/>
          <p:nvPr/>
        </p:nvSpPr>
        <p:spPr>
          <a:xfrm>
            <a:off x="2373086" y="4073708"/>
            <a:ext cx="4000305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id="{8C0A7714-C7DC-A140-937E-25195B4AABF0}"/>
              </a:ext>
            </a:extLst>
          </p:cNvPr>
          <p:cNvSpPr/>
          <p:nvPr/>
        </p:nvSpPr>
        <p:spPr>
          <a:xfrm>
            <a:off x="5269890" y="1864655"/>
            <a:ext cx="2207002" cy="2209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1C926B8-C097-BE42-B8D1-0BC3829E6F53}"/>
              </a:ext>
            </a:extLst>
          </p:cNvPr>
          <p:cNvSpPr/>
          <p:nvPr/>
        </p:nvSpPr>
        <p:spPr>
          <a:xfrm>
            <a:off x="6327672" y="4073708"/>
            <a:ext cx="45719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EAAB327-5716-5047-B38A-B3A695CEA50F}"/>
              </a:ext>
            </a:extLst>
          </p:cNvPr>
          <p:cNvSpPr/>
          <p:nvPr/>
        </p:nvSpPr>
        <p:spPr>
          <a:xfrm>
            <a:off x="6371553" y="4073708"/>
            <a:ext cx="3861017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C3DCA2-135C-9646-B18A-DB69ECDE4676}"/>
              </a:ext>
            </a:extLst>
          </p:cNvPr>
          <p:cNvSpPr txBox="1"/>
          <p:nvPr/>
        </p:nvSpPr>
        <p:spPr>
          <a:xfrm>
            <a:off x="4289919" y="418185"/>
            <a:ext cx="4498989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Topic Modeling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892342-C854-BA43-981A-E5736CE8DD93}"/>
              </a:ext>
            </a:extLst>
          </p:cNvPr>
          <p:cNvSpPr txBox="1"/>
          <p:nvPr/>
        </p:nvSpPr>
        <p:spPr>
          <a:xfrm>
            <a:off x="8788908" y="7210341"/>
            <a:ext cx="2860807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Against Gun 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9FE4A9-18A7-A741-AED7-9090E6B8981C}"/>
              </a:ext>
            </a:extLst>
          </p:cNvPr>
          <p:cNvSpPr txBox="1"/>
          <p:nvPr/>
        </p:nvSpPr>
        <p:spPr>
          <a:xfrm>
            <a:off x="902895" y="7194981"/>
            <a:ext cx="3051300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For Gun Control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78AEE8-1071-DC40-9DD9-64DD73206C2B}"/>
              </a:ext>
            </a:extLst>
          </p:cNvPr>
          <p:cNvSpPr txBox="1"/>
          <p:nvPr/>
        </p:nvSpPr>
        <p:spPr>
          <a:xfrm>
            <a:off x="5093934" y="7441275"/>
            <a:ext cx="2555235" cy="53347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Action?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87D882-0023-A44F-B01E-15BFA70E1F78}"/>
              </a:ext>
            </a:extLst>
          </p:cNvPr>
          <p:cNvSpPr txBox="1"/>
          <p:nvPr/>
        </p:nvSpPr>
        <p:spPr>
          <a:xfrm>
            <a:off x="5643752" y="2468101"/>
            <a:ext cx="1455601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Gun Laws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35189947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">
            <a:extLst>
              <a:ext uri="{FF2B5EF4-FFF2-40B4-BE49-F238E27FC236}">
                <a16:creationId xmlns:a16="http://schemas.microsoft.com/office/drawing/2014/main" id="{9F60A4A1-45E0-6D43-96DE-249086D63562}"/>
              </a:ext>
            </a:extLst>
          </p:cNvPr>
          <p:cNvSpPr/>
          <p:nvPr/>
        </p:nvSpPr>
        <p:spPr>
          <a:xfrm>
            <a:off x="5104079" y="6471317"/>
            <a:ext cx="2470954" cy="2473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EF8947C9-AE30-294A-8D8D-5608E26F66EE}"/>
              </a:ext>
            </a:extLst>
          </p:cNvPr>
          <p:cNvSpPr/>
          <p:nvPr/>
        </p:nvSpPr>
        <p:spPr>
          <a:xfrm>
            <a:off x="2373086" y="4073708"/>
            <a:ext cx="4000305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id="{8C0A7714-C7DC-A140-937E-25195B4AABF0}"/>
              </a:ext>
            </a:extLst>
          </p:cNvPr>
          <p:cNvSpPr/>
          <p:nvPr/>
        </p:nvSpPr>
        <p:spPr>
          <a:xfrm>
            <a:off x="5269890" y="1864655"/>
            <a:ext cx="2207002" cy="2209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1C926B8-C097-BE42-B8D1-0BC3829E6F53}"/>
              </a:ext>
            </a:extLst>
          </p:cNvPr>
          <p:cNvSpPr/>
          <p:nvPr/>
        </p:nvSpPr>
        <p:spPr>
          <a:xfrm>
            <a:off x="6327672" y="4073708"/>
            <a:ext cx="45719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EAAB327-5716-5047-B38A-B3A695CEA50F}"/>
              </a:ext>
            </a:extLst>
          </p:cNvPr>
          <p:cNvSpPr/>
          <p:nvPr/>
        </p:nvSpPr>
        <p:spPr>
          <a:xfrm>
            <a:off x="6371553" y="4073708"/>
            <a:ext cx="3861017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C3DCA2-135C-9646-B18A-DB69ECDE4676}"/>
              </a:ext>
            </a:extLst>
          </p:cNvPr>
          <p:cNvSpPr txBox="1"/>
          <p:nvPr/>
        </p:nvSpPr>
        <p:spPr>
          <a:xfrm>
            <a:off x="4289919" y="418185"/>
            <a:ext cx="4498989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Topic Modeling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892342-C854-BA43-981A-E5736CE8DD93}"/>
              </a:ext>
            </a:extLst>
          </p:cNvPr>
          <p:cNvSpPr txBox="1"/>
          <p:nvPr/>
        </p:nvSpPr>
        <p:spPr>
          <a:xfrm>
            <a:off x="8788908" y="7210341"/>
            <a:ext cx="2860807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Against Gun 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9FE4A9-18A7-A741-AED7-9090E6B8981C}"/>
              </a:ext>
            </a:extLst>
          </p:cNvPr>
          <p:cNvSpPr txBox="1"/>
          <p:nvPr/>
        </p:nvSpPr>
        <p:spPr>
          <a:xfrm>
            <a:off x="902895" y="7194981"/>
            <a:ext cx="3051300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For Gun Control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78AEE8-1071-DC40-9DD9-64DD73206C2B}"/>
              </a:ext>
            </a:extLst>
          </p:cNvPr>
          <p:cNvSpPr txBox="1"/>
          <p:nvPr/>
        </p:nvSpPr>
        <p:spPr>
          <a:xfrm>
            <a:off x="5093934" y="7441275"/>
            <a:ext cx="2555235" cy="53347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Action?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87D882-0023-A44F-B01E-15BFA70E1F78}"/>
              </a:ext>
            </a:extLst>
          </p:cNvPr>
          <p:cNvSpPr txBox="1"/>
          <p:nvPr/>
        </p:nvSpPr>
        <p:spPr>
          <a:xfrm>
            <a:off x="5643752" y="2468101"/>
            <a:ext cx="1455601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Gun Laws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26854143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3E68F-0952-A647-A364-6274B5E23BF6}"/>
              </a:ext>
            </a:extLst>
          </p:cNvPr>
          <p:cNvSpPr txBox="1"/>
          <p:nvPr/>
        </p:nvSpPr>
        <p:spPr>
          <a:xfrm>
            <a:off x="3005917" y="418185"/>
            <a:ext cx="7066999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Gun Law Cluster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F935E8-EA94-4447-843C-4D28775DB12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965531" y="2736807"/>
            <a:ext cx="1087014" cy="108701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FED9894-BF33-4A45-94EE-69F039576228}"/>
              </a:ext>
            </a:extLst>
          </p:cNvPr>
          <p:cNvSpPr/>
          <p:nvPr/>
        </p:nvSpPr>
        <p:spPr>
          <a:xfrm>
            <a:off x="2052545" y="2779208"/>
            <a:ext cx="1053011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7D8BA0"/>
                </a:solidFill>
                <a:latin typeface="Avenir Next" panose="020B0503020202020204" pitchFamily="34" charset="0"/>
              </a:rPr>
              <a:t>Do you think gun control legislation helps fight terrorism? @ VoteSpotter poll http://bit.ly/1R5OJdD # guncontrol</a:t>
            </a:r>
            <a:endParaRPr lang="en-US" sz="2400" dirty="0">
              <a:solidFill>
                <a:srgbClr val="7D8BA0"/>
              </a:solidFill>
              <a:latin typeface="Avenir Next" panose="020B05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E4F72C-0FC8-004D-9B88-E233BAD0535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965531" y="6503264"/>
            <a:ext cx="1087014" cy="108701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4B05EC7-33AE-5046-AD0E-BBC431F857DF}"/>
              </a:ext>
            </a:extLst>
          </p:cNvPr>
          <p:cNvSpPr/>
          <p:nvPr/>
        </p:nvSpPr>
        <p:spPr>
          <a:xfrm>
            <a:off x="1841474" y="6569717"/>
            <a:ext cx="109522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7D8BA0"/>
                </a:solidFill>
                <a:latin typeface="Avenir Next" panose="020B0503020202020204" pitchFamily="34" charset="0"/>
              </a:rPr>
              <a:t>Join the movement to end gun violence: Text ACT to 644-33. # Parkland</a:t>
            </a:r>
            <a:endParaRPr lang="en-US" sz="2400" dirty="0">
              <a:solidFill>
                <a:srgbClr val="7D8BA0"/>
              </a:solidFill>
              <a:latin typeface="Avenir Next" panose="020B0503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8FF186-6F0B-2C4A-B40D-ADB905B72B63}"/>
              </a:ext>
            </a:extLst>
          </p:cNvPr>
          <p:cNvSpPr/>
          <p:nvPr/>
        </p:nvSpPr>
        <p:spPr>
          <a:xfrm>
            <a:off x="2052545" y="4482501"/>
            <a:ext cx="1045846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7D8BA0"/>
                </a:solidFill>
                <a:latin typeface="Avenir Next" panose="020B0503020202020204" pitchFamily="34" charset="0"/>
              </a:rPr>
              <a:t>BRINGING OUR KIDS TO A GUN FIGHT. It's been 19 years since Columbine ... http://phoneyourrep.com CLICK link to see # CallToAction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BCFD48-C2F9-AD4C-8C69-0E4C7B7EA9A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965531" y="4437818"/>
            <a:ext cx="1087014" cy="108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76567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0652753-997B-3842-AE2A-B11025F52EE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3121312" y="1286906"/>
            <a:ext cx="7063464" cy="7063464"/>
          </a:xfrm>
          <a:prstGeom prst="rect">
            <a:avLst/>
          </a:prstGeom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6ACE33-412D-864C-A29D-5AA1D07DDBB7}"/>
              </a:ext>
            </a:extLst>
          </p:cNvPr>
          <p:cNvSpPr txBox="1"/>
          <p:nvPr/>
        </p:nvSpPr>
        <p:spPr>
          <a:xfrm>
            <a:off x="5055170" y="4428787"/>
            <a:ext cx="3195747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66658712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/>
          </p:cNvSpPr>
          <p:nvPr/>
        </p:nvSpPr>
        <p:spPr>
          <a:xfrm>
            <a:off x="0" y="4887665"/>
            <a:ext cx="13004800" cy="4860000"/>
          </a:xfrm>
          <a:prstGeom prst="rect">
            <a:avLst/>
          </a:prstGeom>
          <a:solidFill>
            <a:srgbClr val="6A3A9C"/>
          </a:solidFill>
          <a:ln w="3175" cap="flat">
            <a:noFill/>
            <a:miter lim="400000"/>
          </a:ln>
          <a:effectLst>
            <a:outerShdw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9369" y="3691132"/>
            <a:ext cx="2820393" cy="3901831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C154D44-F0CF-A941-BAF0-25B95C4D6839}"/>
              </a:ext>
            </a:extLst>
          </p:cNvPr>
          <p:cNvSpPr txBox="1"/>
          <p:nvPr/>
        </p:nvSpPr>
        <p:spPr>
          <a:xfrm>
            <a:off x="3683839" y="2313164"/>
            <a:ext cx="5637121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Technical Appendix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3E05CE-35B8-C249-AE01-3680A1022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70" y="2016578"/>
            <a:ext cx="12737353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84427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0798CE-1E5B-6741-A302-9A1CEA167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185" y="1433285"/>
            <a:ext cx="12370897" cy="701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41046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7A7C60-D3A6-5743-9528-5A99F5CC6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172" y="1367970"/>
            <a:ext cx="12063564" cy="699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6969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778CFC-DF41-544E-92EE-468875828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168" y="1367975"/>
            <a:ext cx="12101126" cy="701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91682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95939" y="2939143"/>
            <a:ext cx="11932596" cy="5230405"/>
            <a:chOff x="2839952" y="2892362"/>
            <a:chExt cx="7957381" cy="3487952"/>
          </a:xfrm>
        </p:grpSpPr>
        <p:sp>
          <p:nvSpPr>
            <p:cNvPr id="1033" name="monetization"/>
            <p:cNvSpPr txBox="1"/>
            <p:nvPr/>
          </p:nvSpPr>
          <p:spPr>
            <a:xfrm>
              <a:off x="2839952" y="3131036"/>
              <a:ext cx="1579293" cy="31022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600" b="1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40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Aurora</a:t>
              </a:r>
              <a:endParaRPr sz="240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34" name="financials"/>
            <p:cNvSpPr txBox="1"/>
            <p:nvPr/>
          </p:nvSpPr>
          <p:spPr>
            <a:xfrm>
              <a:off x="4915370" y="3131036"/>
              <a:ext cx="1334601" cy="34330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600" b="1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40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Sandy Hook</a:t>
              </a:r>
              <a:endParaRPr sz="240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35" name="partnership"/>
            <p:cNvSpPr txBox="1"/>
            <p:nvPr/>
          </p:nvSpPr>
          <p:spPr>
            <a:xfrm>
              <a:off x="6825607" y="3131036"/>
              <a:ext cx="1410368" cy="31022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600" b="1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40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Navy Yard</a:t>
              </a:r>
              <a:endParaRPr sz="240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36" name="transactions"/>
            <p:cNvSpPr txBox="1"/>
            <p:nvPr/>
          </p:nvSpPr>
          <p:spPr>
            <a:xfrm>
              <a:off x="8743389" y="3117082"/>
              <a:ext cx="1523398" cy="31022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600" b="1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40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San Bernardino</a:t>
              </a:r>
              <a:endParaRPr sz="240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37" name="Lorem ipsum dolor"/>
            <p:cNvSpPr txBox="1"/>
            <p:nvPr/>
          </p:nvSpPr>
          <p:spPr>
            <a:xfrm>
              <a:off x="2882413" y="3409660"/>
              <a:ext cx="1533765" cy="38101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100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000" dirty="0">
                  <a:solidFill>
                    <a:srgbClr val="7D8BA0"/>
                  </a:solidFill>
                  <a:latin typeface="Avenir Next" panose="020B0503020202020204" pitchFamily="34" charset="0"/>
                </a:rPr>
                <a:t>July 2012</a:t>
              </a:r>
              <a:endParaRPr sz="2000" dirty="0">
                <a:solidFill>
                  <a:srgbClr val="7D8BA0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38" name="problem"/>
            <p:cNvSpPr txBox="1"/>
            <p:nvPr/>
          </p:nvSpPr>
          <p:spPr>
            <a:xfrm>
              <a:off x="3154522" y="5744914"/>
              <a:ext cx="1015384" cy="31022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600" b="1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40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Parkland</a:t>
              </a:r>
              <a:endParaRPr sz="240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39" name="schedule"/>
            <p:cNvSpPr txBox="1"/>
            <p:nvPr/>
          </p:nvSpPr>
          <p:spPr>
            <a:xfrm>
              <a:off x="4938996" y="5744914"/>
              <a:ext cx="1369319" cy="296274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600" b="1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40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Texas Church</a:t>
              </a:r>
              <a:endParaRPr sz="240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40" name="feedback"/>
            <p:cNvSpPr txBox="1"/>
            <p:nvPr/>
          </p:nvSpPr>
          <p:spPr>
            <a:xfrm>
              <a:off x="6992701" y="5744914"/>
              <a:ext cx="1114533" cy="31022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600" b="1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40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Las Vegas</a:t>
              </a:r>
              <a:endParaRPr sz="240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41" name="brainstorm"/>
            <p:cNvSpPr txBox="1"/>
            <p:nvPr/>
          </p:nvSpPr>
          <p:spPr>
            <a:xfrm>
              <a:off x="8769453" y="5730960"/>
              <a:ext cx="1339848" cy="310227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600" b="1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40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Orlando</a:t>
              </a:r>
              <a:endParaRPr sz="240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55" name="Lorem ipsum dolor"/>
            <p:cNvSpPr txBox="1"/>
            <p:nvPr/>
          </p:nvSpPr>
          <p:spPr>
            <a:xfrm>
              <a:off x="4833042" y="3409660"/>
              <a:ext cx="1533765" cy="38101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100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000" dirty="0">
                  <a:solidFill>
                    <a:srgbClr val="7D8BA0"/>
                  </a:solidFill>
                  <a:latin typeface="Avenir Next" panose="020B0503020202020204" pitchFamily="34" charset="0"/>
                </a:rPr>
                <a:t>Dec 2012</a:t>
              </a:r>
              <a:endParaRPr sz="2000" dirty="0">
                <a:solidFill>
                  <a:srgbClr val="7D8BA0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56" name="Lorem ipsum dolor"/>
            <p:cNvSpPr txBox="1"/>
            <p:nvPr/>
          </p:nvSpPr>
          <p:spPr>
            <a:xfrm>
              <a:off x="6770149" y="3409660"/>
              <a:ext cx="1533766" cy="38101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100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000" dirty="0">
                  <a:solidFill>
                    <a:srgbClr val="7D8BA0"/>
                  </a:solidFill>
                  <a:latin typeface="Avenir Next" panose="020B0503020202020204" pitchFamily="34" charset="0"/>
                </a:rPr>
                <a:t>Sep 2013</a:t>
              </a:r>
              <a:endParaRPr sz="2000" dirty="0">
                <a:solidFill>
                  <a:srgbClr val="7D8BA0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57" name="Lorem ipsum dolor"/>
            <p:cNvSpPr txBox="1"/>
            <p:nvPr/>
          </p:nvSpPr>
          <p:spPr>
            <a:xfrm>
              <a:off x="8739020" y="3395705"/>
              <a:ext cx="1533765" cy="38101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100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000" dirty="0">
                  <a:solidFill>
                    <a:srgbClr val="7D8BA0"/>
                  </a:solidFill>
                  <a:latin typeface="Avenir Next" panose="020B0503020202020204" pitchFamily="34" charset="0"/>
                </a:rPr>
                <a:t>Dec 2015</a:t>
              </a:r>
              <a:endParaRPr sz="2000" dirty="0">
                <a:solidFill>
                  <a:srgbClr val="7D8BA0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58" name="Lorem ipsum dolor"/>
            <p:cNvSpPr txBox="1"/>
            <p:nvPr/>
          </p:nvSpPr>
          <p:spPr>
            <a:xfrm>
              <a:off x="2873632" y="5999299"/>
              <a:ext cx="1533765" cy="38101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100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000" dirty="0">
                  <a:solidFill>
                    <a:srgbClr val="7D8BA0"/>
                  </a:solidFill>
                  <a:latin typeface="Avenir Next" panose="020B0503020202020204" pitchFamily="34" charset="0"/>
                </a:rPr>
                <a:t>Feb 2018</a:t>
              </a:r>
              <a:endParaRPr sz="2000" dirty="0">
                <a:solidFill>
                  <a:srgbClr val="7D8BA0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59" name="Lorem ipsum dolor"/>
            <p:cNvSpPr txBox="1"/>
            <p:nvPr/>
          </p:nvSpPr>
          <p:spPr>
            <a:xfrm>
              <a:off x="4836247" y="5999299"/>
              <a:ext cx="1533765" cy="38101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100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000" dirty="0">
                  <a:solidFill>
                    <a:srgbClr val="7D8BA0"/>
                  </a:solidFill>
                  <a:latin typeface="Avenir Next" panose="020B0503020202020204" pitchFamily="34" charset="0"/>
                </a:rPr>
                <a:t>Nov 2017</a:t>
              </a:r>
              <a:endParaRPr sz="2000" dirty="0">
                <a:solidFill>
                  <a:srgbClr val="7D8BA0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60" name="Lorem ipsum dolor"/>
            <p:cNvSpPr txBox="1"/>
            <p:nvPr/>
          </p:nvSpPr>
          <p:spPr>
            <a:xfrm>
              <a:off x="6781951" y="5999299"/>
              <a:ext cx="1533765" cy="38101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100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000" dirty="0">
                  <a:solidFill>
                    <a:srgbClr val="7D8BA0"/>
                  </a:solidFill>
                  <a:latin typeface="Avenir Next" panose="020B0503020202020204" pitchFamily="34" charset="0"/>
                </a:rPr>
                <a:t>Oct 2017</a:t>
              </a:r>
              <a:endParaRPr sz="2000" dirty="0">
                <a:solidFill>
                  <a:srgbClr val="7D8BA0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61" name="Lorem ipsum dolor"/>
            <p:cNvSpPr txBox="1"/>
            <p:nvPr/>
          </p:nvSpPr>
          <p:spPr>
            <a:xfrm>
              <a:off x="8729525" y="5985345"/>
              <a:ext cx="1533765" cy="38101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590133">
                <a:lnSpc>
                  <a:spcPct val="93000"/>
                </a:lnSpc>
                <a:tabLst>
                  <a:tab pos="584200" algn="l"/>
                  <a:tab pos="1168400" algn="l"/>
                  <a:tab pos="1765300" algn="l"/>
                  <a:tab pos="2349500" algn="l"/>
                  <a:tab pos="2946400" algn="l"/>
                  <a:tab pos="3530600" algn="l"/>
                  <a:tab pos="4127500" algn="l"/>
                  <a:tab pos="4711700" algn="l"/>
                  <a:tab pos="5308600" algn="l"/>
                  <a:tab pos="5892800" algn="l"/>
                  <a:tab pos="6489700" algn="l"/>
                  <a:tab pos="7073900" algn="l"/>
                  <a:tab pos="7670800" algn="l"/>
                  <a:tab pos="8255000" algn="l"/>
                  <a:tab pos="8851900" algn="l"/>
                  <a:tab pos="9436100" algn="l"/>
                  <a:tab pos="10020300" algn="l"/>
                  <a:tab pos="10617200" algn="l"/>
                  <a:tab pos="11201400" algn="l"/>
                  <a:tab pos="11798300" algn="l"/>
                </a:tabLst>
                <a:defRPr sz="1100">
                  <a:solidFill>
                    <a:srgbClr val="53585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2000" dirty="0">
                  <a:solidFill>
                    <a:srgbClr val="7D8BA0"/>
                  </a:solidFill>
                  <a:latin typeface="Avenir Next" panose="020B0503020202020204" pitchFamily="34" charset="0"/>
                </a:rPr>
                <a:t>June 2016</a:t>
              </a:r>
              <a:endParaRPr sz="2000" dirty="0">
                <a:solidFill>
                  <a:srgbClr val="7D8BA0"/>
                </a:solidFill>
                <a:latin typeface="Avenir Next" panose="020B0503020202020204" pitchFamily="34" charset="0"/>
              </a:endParaRPr>
            </a:p>
          </p:txBody>
        </p:sp>
        <p:grpSp>
          <p:nvGrpSpPr>
            <p:cNvPr id="1089" name="Group"/>
            <p:cNvGrpSpPr/>
            <p:nvPr/>
          </p:nvGrpSpPr>
          <p:grpSpPr>
            <a:xfrm>
              <a:off x="3562019" y="2892362"/>
              <a:ext cx="7235314" cy="2727531"/>
              <a:chOff x="1883776" y="0"/>
              <a:chExt cx="7235313" cy="2727530"/>
            </a:xfrm>
          </p:grpSpPr>
          <p:sp>
            <p:nvSpPr>
              <p:cNvPr id="1066" name="object 10"/>
              <p:cNvSpPr/>
              <p:nvPr/>
            </p:nvSpPr>
            <p:spPr>
              <a:xfrm>
                <a:off x="1883776" y="0"/>
                <a:ext cx="129902" cy="129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20" y="0"/>
                    </a:moveTo>
                    <a:lnTo>
                      <a:pt x="5156" y="1543"/>
                    </a:lnTo>
                    <a:lnTo>
                      <a:pt x="1827" y="4801"/>
                    </a:lnTo>
                    <a:lnTo>
                      <a:pt x="123" y="9310"/>
                    </a:lnTo>
                    <a:lnTo>
                      <a:pt x="0" y="11011"/>
                    </a:lnTo>
                    <a:lnTo>
                      <a:pt x="146" y="12587"/>
                    </a:lnTo>
                    <a:lnTo>
                      <a:pt x="1861" y="16809"/>
                    </a:lnTo>
                    <a:lnTo>
                      <a:pt x="5246" y="19926"/>
                    </a:lnTo>
                    <a:lnTo>
                      <a:pt x="9984" y="21497"/>
                    </a:lnTo>
                    <a:lnTo>
                      <a:pt x="11810" y="21600"/>
                    </a:lnTo>
                    <a:lnTo>
                      <a:pt x="13418" y="21325"/>
                    </a:lnTo>
                    <a:lnTo>
                      <a:pt x="17627" y="19202"/>
                    </a:lnTo>
                    <a:lnTo>
                      <a:pt x="20523" y="15522"/>
                    </a:lnTo>
                    <a:lnTo>
                      <a:pt x="21600" y="10791"/>
                    </a:lnTo>
                    <a:lnTo>
                      <a:pt x="21594" y="10425"/>
                    </a:lnTo>
                    <a:lnTo>
                      <a:pt x="20460" y="5992"/>
                    </a:lnTo>
                    <a:lnTo>
                      <a:pt x="17566" y="2510"/>
                    </a:lnTo>
                    <a:lnTo>
                      <a:pt x="13202" y="413"/>
                    </a:lnTo>
                    <a:lnTo>
                      <a:pt x="9620" y="0"/>
                    </a:lnTo>
                    <a:close/>
                  </a:path>
                </a:pathLst>
              </a:custGeom>
              <a:solidFill>
                <a:srgbClr val="F06B4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67" name="object 22"/>
              <p:cNvSpPr/>
              <p:nvPr/>
            </p:nvSpPr>
            <p:spPr>
              <a:xfrm>
                <a:off x="3832486" y="0"/>
                <a:ext cx="129902" cy="129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20" y="0"/>
                    </a:moveTo>
                    <a:lnTo>
                      <a:pt x="5156" y="1543"/>
                    </a:lnTo>
                    <a:lnTo>
                      <a:pt x="1827" y="4801"/>
                    </a:lnTo>
                    <a:lnTo>
                      <a:pt x="123" y="9310"/>
                    </a:lnTo>
                    <a:lnTo>
                      <a:pt x="0" y="11011"/>
                    </a:lnTo>
                    <a:lnTo>
                      <a:pt x="146" y="12587"/>
                    </a:lnTo>
                    <a:lnTo>
                      <a:pt x="1861" y="16809"/>
                    </a:lnTo>
                    <a:lnTo>
                      <a:pt x="5246" y="19926"/>
                    </a:lnTo>
                    <a:lnTo>
                      <a:pt x="9984" y="21497"/>
                    </a:lnTo>
                    <a:lnTo>
                      <a:pt x="11810" y="21600"/>
                    </a:lnTo>
                    <a:lnTo>
                      <a:pt x="13418" y="21325"/>
                    </a:lnTo>
                    <a:lnTo>
                      <a:pt x="17627" y="19202"/>
                    </a:lnTo>
                    <a:lnTo>
                      <a:pt x="20523" y="15522"/>
                    </a:lnTo>
                    <a:lnTo>
                      <a:pt x="21600" y="10791"/>
                    </a:lnTo>
                    <a:lnTo>
                      <a:pt x="21594" y="10425"/>
                    </a:lnTo>
                    <a:lnTo>
                      <a:pt x="20460" y="5992"/>
                    </a:lnTo>
                    <a:lnTo>
                      <a:pt x="17566" y="2510"/>
                    </a:lnTo>
                    <a:lnTo>
                      <a:pt x="13202" y="413"/>
                    </a:lnTo>
                    <a:lnTo>
                      <a:pt x="9620" y="0"/>
                    </a:lnTo>
                    <a:close/>
                  </a:path>
                </a:pathLst>
              </a:custGeom>
              <a:solidFill>
                <a:srgbClr val="F06B4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68" name="object 24"/>
              <p:cNvSpPr/>
              <p:nvPr/>
            </p:nvSpPr>
            <p:spPr>
              <a:xfrm>
                <a:off x="2111102" y="64573"/>
                <a:ext cx="1623926" cy="1"/>
              </a:xfrm>
              <a:prstGeom prst="line">
                <a:avLst/>
              </a:prstGeom>
              <a:noFill/>
              <a:ln w="12700" cap="flat">
                <a:solidFill>
                  <a:srgbClr val="CFD7E2"/>
                </a:solidFill>
                <a:prstDash val="solid"/>
                <a:round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69" name="object 26"/>
              <p:cNvSpPr/>
              <p:nvPr/>
            </p:nvSpPr>
            <p:spPr>
              <a:xfrm>
                <a:off x="5781197" y="0"/>
                <a:ext cx="129902" cy="129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20" y="0"/>
                    </a:moveTo>
                    <a:lnTo>
                      <a:pt x="5156" y="1543"/>
                    </a:lnTo>
                    <a:lnTo>
                      <a:pt x="1827" y="4801"/>
                    </a:lnTo>
                    <a:lnTo>
                      <a:pt x="123" y="9310"/>
                    </a:lnTo>
                    <a:lnTo>
                      <a:pt x="0" y="11011"/>
                    </a:lnTo>
                    <a:lnTo>
                      <a:pt x="146" y="12587"/>
                    </a:lnTo>
                    <a:lnTo>
                      <a:pt x="1861" y="16809"/>
                    </a:lnTo>
                    <a:lnTo>
                      <a:pt x="5246" y="19926"/>
                    </a:lnTo>
                    <a:lnTo>
                      <a:pt x="9984" y="21497"/>
                    </a:lnTo>
                    <a:lnTo>
                      <a:pt x="11810" y="21600"/>
                    </a:lnTo>
                    <a:lnTo>
                      <a:pt x="13418" y="21325"/>
                    </a:lnTo>
                    <a:lnTo>
                      <a:pt x="17627" y="19202"/>
                    </a:lnTo>
                    <a:lnTo>
                      <a:pt x="20523" y="15522"/>
                    </a:lnTo>
                    <a:lnTo>
                      <a:pt x="21600" y="10791"/>
                    </a:lnTo>
                    <a:lnTo>
                      <a:pt x="21594" y="10425"/>
                    </a:lnTo>
                    <a:lnTo>
                      <a:pt x="20460" y="5992"/>
                    </a:lnTo>
                    <a:lnTo>
                      <a:pt x="17566" y="2510"/>
                    </a:lnTo>
                    <a:lnTo>
                      <a:pt x="13202" y="413"/>
                    </a:lnTo>
                    <a:lnTo>
                      <a:pt x="9620" y="0"/>
                    </a:lnTo>
                    <a:close/>
                  </a:path>
                </a:pathLst>
              </a:custGeom>
              <a:solidFill>
                <a:srgbClr val="F06B4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0" name="object 28"/>
              <p:cNvSpPr/>
              <p:nvPr/>
            </p:nvSpPr>
            <p:spPr>
              <a:xfrm>
                <a:off x="4059813" y="64573"/>
                <a:ext cx="1623926" cy="1"/>
              </a:xfrm>
              <a:prstGeom prst="line">
                <a:avLst/>
              </a:prstGeom>
              <a:noFill/>
              <a:ln w="12700" cap="flat">
                <a:solidFill>
                  <a:srgbClr val="CFD7E2"/>
                </a:solidFill>
                <a:prstDash val="solid"/>
                <a:round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1" name="object 30"/>
              <p:cNvSpPr/>
              <p:nvPr/>
            </p:nvSpPr>
            <p:spPr>
              <a:xfrm>
                <a:off x="7729908" y="0"/>
                <a:ext cx="129901" cy="129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20" y="0"/>
                    </a:moveTo>
                    <a:lnTo>
                      <a:pt x="5156" y="1543"/>
                    </a:lnTo>
                    <a:lnTo>
                      <a:pt x="1827" y="4801"/>
                    </a:lnTo>
                    <a:lnTo>
                      <a:pt x="123" y="9310"/>
                    </a:lnTo>
                    <a:lnTo>
                      <a:pt x="0" y="11011"/>
                    </a:lnTo>
                    <a:lnTo>
                      <a:pt x="146" y="12587"/>
                    </a:lnTo>
                    <a:lnTo>
                      <a:pt x="1861" y="16809"/>
                    </a:lnTo>
                    <a:lnTo>
                      <a:pt x="5246" y="19926"/>
                    </a:lnTo>
                    <a:lnTo>
                      <a:pt x="9984" y="21497"/>
                    </a:lnTo>
                    <a:lnTo>
                      <a:pt x="11810" y="21600"/>
                    </a:lnTo>
                    <a:lnTo>
                      <a:pt x="13418" y="21325"/>
                    </a:lnTo>
                    <a:lnTo>
                      <a:pt x="17627" y="19202"/>
                    </a:lnTo>
                    <a:lnTo>
                      <a:pt x="20523" y="15522"/>
                    </a:lnTo>
                    <a:lnTo>
                      <a:pt x="21600" y="10791"/>
                    </a:lnTo>
                    <a:lnTo>
                      <a:pt x="21594" y="10425"/>
                    </a:lnTo>
                    <a:lnTo>
                      <a:pt x="20460" y="5992"/>
                    </a:lnTo>
                    <a:lnTo>
                      <a:pt x="17566" y="2510"/>
                    </a:lnTo>
                    <a:lnTo>
                      <a:pt x="13202" y="413"/>
                    </a:lnTo>
                    <a:lnTo>
                      <a:pt x="9620" y="0"/>
                    </a:lnTo>
                    <a:close/>
                  </a:path>
                </a:pathLst>
              </a:custGeom>
              <a:solidFill>
                <a:srgbClr val="F06B4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2" name="object 32"/>
              <p:cNvSpPr/>
              <p:nvPr/>
            </p:nvSpPr>
            <p:spPr>
              <a:xfrm>
                <a:off x="6008524" y="64573"/>
                <a:ext cx="1623926" cy="1"/>
              </a:xfrm>
              <a:prstGeom prst="line">
                <a:avLst/>
              </a:prstGeom>
              <a:noFill/>
              <a:ln w="12700" cap="flat">
                <a:solidFill>
                  <a:srgbClr val="CFD7E2"/>
                </a:solidFill>
                <a:prstDash val="solid"/>
                <a:round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3" name="object 39"/>
              <p:cNvSpPr/>
              <p:nvPr/>
            </p:nvSpPr>
            <p:spPr>
              <a:xfrm>
                <a:off x="7729908" y="2598280"/>
                <a:ext cx="129901" cy="1292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20" y="0"/>
                    </a:moveTo>
                    <a:lnTo>
                      <a:pt x="5156" y="1543"/>
                    </a:lnTo>
                    <a:lnTo>
                      <a:pt x="1827" y="4801"/>
                    </a:lnTo>
                    <a:lnTo>
                      <a:pt x="123" y="9310"/>
                    </a:lnTo>
                    <a:lnTo>
                      <a:pt x="0" y="11011"/>
                    </a:lnTo>
                    <a:lnTo>
                      <a:pt x="146" y="12587"/>
                    </a:lnTo>
                    <a:lnTo>
                      <a:pt x="1861" y="16809"/>
                    </a:lnTo>
                    <a:lnTo>
                      <a:pt x="5246" y="19926"/>
                    </a:lnTo>
                    <a:lnTo>
                      <a:pt x="9984" y="21497"/>
                    </a:lnTo>
                    <a:lnTo>
                      <a:pt x="11810" y="21600"/>
                    </a:lnTo>
                    <a:lnTo>
                      <a:pt x="13418" y="21325"/>
                    </a:lnTo>
                    <a:lnTo>
                      <a:pt x="17627" y="19202"/>
                    </a:lnTo>
                    <a:lnTo>
                      <a:pt x="20523" y="15522"/>
                    </a:lnTo>
                    <a:lnTo>
                      <a:pt x="21600" y="10791"/>
                    </a:lnTo>
                    <a:lnTo>
                      <a:pt x="21594" y="10425"/>
                    </a:lnTo>
                    <a:lnTo>
                      <a:pt x="20460" y="5992"/>
                    </a:lnTo>
                    <a:lnTo>
                      <a:pt x="17566" y="2510"/>
                    </a:lnTo>
                    <a:lnTo>
                      <a:pt x="13202" y="413"/>
                    </a:lnTo>
                    <a:lnTo>
                      <a:pt x="9620" y="0"/>
                    </a:lnTo>
                    <a:close/>
                  </a:path>
                </a:pathLst>
              </a:custGeom>
              <a:solidFill>
                <a:srgbClr val="F06B4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4" name="object 41"/>
              <p:cNvSpPr/>
              <p:nvPr/>
            </p:nvSpPr>
            <p:spPr>
              <a:xfrm>
                <a:off x="7957235" y="64573"/>
                <a:ext cx="1161854" cy="25982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5891" y="0"/>
                    </a:lnTo>
                    <a:lnTo>
                      <a:pt x="7179" y="36"/>
                    </a:lnTo>
                    <a:lnTo>
                      <a:pt x="8439" y="141"/>
                    </a:lnTo>
                    <a:lnTo>
                      <a:pt x="9666" y="314"/>
                    </a:lnTo>
                    <a:lnTo>
                      <a:pt x="10856" y="551"/>
                    </a:lnTo>
                    <a:lnTo>
                      <a:pt x="12006" y="849"/>
                    </a:lnTo>
                    <a:lnTo>
                      <a:pt x="13110" y="1205"/>
                    </a:lnTo>
                    <a:lnTo>
                      <a:pt x="14166" y="1618"/>
                    </a:lnTo>
                    <a:lnTo>
                      <a:pt x="15169" y="2084"/>
                    </a:lnTo>
                    <a:lnTo>
                      <a:pt x="16114" y="2600"/>
                    </a:lnTo>
                    <a:lnTo>
                      <a:pt x="16999" y="3163"/>
                    </a:lnTo>
                    <a:lnTo>
                      <a:pt x="17819" y="3771"/>
                    </a:lnTo>
                    <a:lnTo>
                      <a:pt x="18569" y="4422"/>
                    </a:lnTo>
                    <a:lnTo>
                      <a:pt x="19246" y="5111"/>
                    </a:lnTo>
                    <a:lnTo>
                      <a:pt x="19847" y="5837"/>
                    </a:lnTo>
                    <a:lnTo>
                      <a:pt x="20366" y="6596"/>
                    </a:lnTo>
                    <a:lnTo>
                      <a:pt x="20799" y="7386"/>
                    </a:lnTo>
                    <a:lnTo>
                      <a:pt x="21143" y="8205"/>
                    </a:lnTo>
                    <a:lnTo>
                      <a:pt x="21394" y="9048"/>
                    </a:lnTo>
                    <a:lnTo>
                      <a:pt x="21548" y="9914"/>
                    </a:lnTo>
                    <a:lnTo>
                      <a:pt x="21600" y="10800"/>
                    </a:lnTo>
                    <a:lnTo>
                      <a:pt x="21548" y="11686"/>
                    </a:lnTo>
                    <a:lnTo>
                      <a:pt x="21394" y="12552"/>
                    </a:lnTo>
                    <a:lnTo>
                      <a:pt x="21143" y="13395"/>
                    </a:lnTo>
                    <a:lnTo>
                      <a:pt x="20799" y="14214"/>
                    </a:lnTo>
                    <a:lnTo>
                      <a:pt x="20366" y="15004"/>
                    </a:lnTo>
                    <a:lnTo>
                      <a:pt x="19847" y="15763"/>
                    </a:lnTo>
                    <a:lnTo>
                      <a:pt x="19246" y="16489"/>
                    </a:lnTo>
                    <a:lnTo>
                      <a:pt x="18569" y="17178"/>
                    </a:lnTo>
                    <a:lnTo>
                      <a:pt x="17819" y="17829"/>
                    </a:lnTo>
                    <a:lnTo>
                      <a:pt x="16999" y="18437"/>
                    </a:lnTo>
                    <a:lnTo>
                      <a:pt x="16114" y="19000"/>
                    </a:lnTo>
                    <a:lnTo>
                      <a:pt x="15169" y="19516"/>
                    </a:lnTo>
                    <a:lnTo>
                      <a:pt x="14166" y="19982"/>
                    </a:lnTo>
                    <a:lnTo>
                      <a:pt x="13110" y="20395"/>
                    </a:lnTo>
                    <a:lnTo>
                      <a:pt x="12006" y="20751"/>
                    </a:lnTo>
                    <a:lnTo>
                      <a:pt x="10856" y="21049"/>
                    </a:lnTo>
                    <a:lnTo>
                      <a:pt x="9666" y="21286"/>
                    </a:lnTo>
                    <a:lnTo>
                      <a:pt x="8439" y="21459"/>
                    </a:lnTo>
                    <a:lnTo>
                      <a:pt x="7179" y="21564"/>
                    </a:lnTo>
                    <a:lnTo>
                      <a:pt x="5891" y="21600"/>
                    </a:lnTo>
                    <a:lnTo>
                      <a:pt x="0" y="21600"/>
                    </a:lnTo>
                  </a:path>
                </a:pathLst>
              </a:custGeom>
              <a:noFill/>
              <a:ln w="12700" cap="flat">
                <a:solidFill>
                  <a:srgbClr val="CFD7E2"/>
                </a:solidFill>
                <a:prstDash val="solid"/>
                <a:round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5" name="object 44"/>
              <p:cNvSpPr/>
              <p:nvPr/>
            </p:nvSpPr>
            <p:spPr>
              <a:xfrm>
                <a:off x="5781197" y="2598280"/>
                <a:ext cx="129902" cy="1292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20" y="0"/>
                    </a:moveTo>
                    <a:lnTo>
                      <a:pt x="5156" y="1543"/>
                    </a:lnTo>
                    <a:lnTo>
                      <a:pt x="1827" y="4801"/>
                    </a:lnTo>
                    <a:lnTo>
                      <a:pt x="123" y="9310"/>
                    </a:lnTo>
                    <a:lnTo>
                      <a:pt x="0" y="11011"/>
                    </a:lnTo>
                    <a:lnTo>
                      <a:pt x="146" y="12587"/>
                    </a:lnTo>
                    <a:lnTo>
                      <a:pt x="1861" y="16809"/>
                    </a:lnTo>
                    <a:lnTo>
                      <a:pt x="5246" y="19926"/>
                    </a:lnTo>
                    <a:lnTo>
                      <a:pt x="9984" y="21497"/>
                    </a:lnTo>
                    <a:lnTo>
                      <a:pt x="11810" y="21600"/>
                    </a:lnTo>
                    <a:lnTo>
                      <a:pt x="13418" y="21325"/>
                    </a:lnTo>
                    <a:lnTo>
                      <a:pt x="17627" y="19202"/>
                    </a:lnTo>
                    <a:lnTo>
                      <a:pt x="20523" y="15522"/>
                    </a:lnTo>
                    <a:lnTo>
                      <a:pt x="21600" y="10791"/>
                    </a:lnTo>
                    <a:lnTo>
                      <a:pt x="21594" y="10425"/>
                    </a:lnTo>
                    <a:lnTo>
                      <a:pt x="20460" y="5992"/>
                    </a:lnTo>
                    <a:lnTo>
                      <a:pt x="17566" y="2510"/>
                    </a:lnTo>
                    <a:lnTo>
                      <a:pt x="13202" y="413"/>
                    </a:lnTo>
                    <a:lnTo>
                      <a:pt x="9620" y="0"/>
                    </a:lnTo>
                    <a:close/>
                  </a:path>
                </a:pathLst>
              </a:custGeom>
              <a:solidFill>
                <a:srgbClr val="F06B4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6" name="object 46"/>
              <p:cNvSpPr/>
              <p:nvPr/>
            </p:nvSpPr>
            <p:spPr>
              <a:xfrm flipH="1" flipV="1">
                <a:off x="6008524" y="2662854"/>
                <a:ext cx="1623926" cy="1"/>
              </a:xfrm>
              <a:prstGeom prst="line">
                <a:avLst/>
              </a:prstGeom>
              <a:noFill/>
              <a:ln w="12700" cap="flat">
                <a:solidFill>
                  <a:srgbClr val="CFD7E2"/>
                </a:solidFill>
                <a:prstDash val="solid"/>
                <a:round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7" name="object 50"/>
              <p:cNvSpPr/>
              <p:nvPr/>
            </p:nvSpPr>
            <p:spPr>
              <a:xfrm>
                <a:off x="3832486" y="2598280"/>
                <a:ext cx="129902" cy="1292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20" y="0"/>
                    </a:moveTo>
                    <a:lnTo>
                      <a:pt x="5156" y="1543"/>
                    </a:lnTo>
                    <a:lnTo>
                      <a:pt x="1827" y="4801"/>
                    </a:lnTo>
                    <a:lnTo>
                      <a:pt x="123" y="9310"/>
                    </a:lnTo>
                    <a:lnTo>
                      <a:pt x="0" y="11011"/>
                    </a:lnTo>
                    <a:lnTo>
                      <a:pt x="146" y="12587"/>
                    </a:lnTo>
                    <a:lnTo>
                      <a:pt x="1861" y="16809"/>
                    </a:lnTo>
                    <a:lnTo>
                      <a:pt x="5246" y="19926"/>
                    </a:lnTo>
                    <a:lnTo>
                      <a:pt x="9984" y="21497"/>
                    </a:lnTo>
                    <a:lnTo>
                      <a:pt x="11810" y="21600"/>
                    </a:lnTo>
                    <a:lnTo>
                      <a:pt x="13418" y="21325"/>
                    </a:lnTo>
                    <a:lnTo>
                      <a:pt x="17627" y="19202"/>
                    </a:lnTo>
                    <a:lnTo>
                      <a:pt x="20523" y="15522"/>
                    </a:lnTo>
                    <a:lnTo>
                      <a:pt x="21600" y="10791"/>
                    </a:lnTo>
                    <a:lnTo>
                      <a:pt x="21594" y="10425"/>
                    </a:lnTo>
                    <a:lnTo>
                      <a:pt x="20460" y="5992"/>
                    </a:lnTo>
                    <a:lnTo>
                      <a:pt x="17566" y="2510"/>
                    </a:lnTo>
                    <a:lnTo>
                      <a:pt x="13202" y="413"/>
                    </a:lnTo>
                    <a:lnTo>
                      <a:pt x="9620" y="0"/>
                    </a:lnTo>
                    <a:close/>
                  </a:path>
                </a:pathLst>
              </a:custGeom>
              <a:solidFill>
                <a:srgbClr val="F06B4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8" name="object 52"/>
              <p:cNvSpPr/>
              <p:nvPr/>
            </p:nvSpPr>
            <p:spPr>
              <a:xfrm flipH="1" flipV="1">
                <a:off x="4059813" y="2662854"/>
                <a:ext cx="1623926" cy="1"/>
              </a:xfrm>
              <a:prstGeom prst="line">
                <a:avLst/>
              </a:prstGeom>
              <a:noFill/>
              <a:ln w="12700" cap="flat">
                <a:solidFill>
                  <a:srgbClr val="CFD7E2"/>
                </a:solidFill>
                <a:prstDash val="solid"/>
                <a:round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79" name="object 54"/>
              <p:cNvSpPr/>
              <p:nvPr/>
            </p:nvSpPr>
            <p:spPr>
              <a:xfrm>
                <a:off x="1883776" y="2598280"/>
                <a:ext cx="129902" cy="1292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20" y="0"/>
                    </a:moveTo>
                    <a:lnTo>
                      <a:pt x="5156" y="1543"/>
                    </a:lnTo>
                    <a:lnTo>
                      <a:pt x="1827" y="4801"/>
                    </a:lnTo>
                    <a:lnTo>
                      <a:pt x="123" y="9310"/>
                    </a:lnTo>
                    <a:lnTo>
                      <a:pt x="0" y="11011"/>
                    </a:lnTo>
                    <a:lnTo>
                      <a:pt x="146" y="12587"/>
                    </a:lnTo>
                    <a:lnTo>
                      <a:pt x="1861" y="16809"/>
                    </a:lnTo>
                    <a:lnTo>
                      <a:pt x="5246" y="19926"/>
                    </a:lnTo>
                    <a:lnTo>
                      <a:pt x="9984" y="21497"/>
                    </a:lnTo>
                    <a:lnTo>
                      <a:pt x="11810" y="21600"/>
                    </a:lnTo>
                    <a:lnTo>
                      <a:pt x="13418" y="21325"/>
                    </a:lnTo>
                    <a:lnTo>
                      <a:pt x="17627" y="19202"/>
                    </a:lnTo>
                    <a:lnTo>
                      <a:pt x="20523" y="15522"/>
                    </a:lnTo>
                    <a:lnTo>
                      <a:pt x="21600" y="10791"/>
                    </a:lnTo>
                    <a:lnTo>
                      <a:pt x="21594" y="10425"/>
                    </a:lnTo>
                    <a:lnTo>
                      <a:pt x="20460" y="5992"/>
                    </a:lnTo>
                    <a:lnTo>
                      <a:pt x="17566" y="2510"/>
                    </a:lnTo>
                    <a:lnTo>
                      <a:pt x="13202" y="413"/>
                    </a:lnTo>
                    <a:lnTo>
                      <a:pt x="9620" y="0"/>
                    </a:lnTo>
                    <a:close/>
                  </a:path>
                </a:pathLst>
              </a:custGeom>
              <a:solidFill>
                <a:srgbClr val="F06B4B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  <p:sp>
            <p:nvSpPr>
              <p:cNvPr id="1080" name="object 56"/>
              <p:cNvSpPr/>
              <p:nvPr/>
            </p:nvSpPr>
            <p:spPr>
              <a:xfrm flipH="1" flipV="1">
                <a:off x="2111102" y="2662854"/>
                <a:ext cx="1623926" cy="1"/>
              </a:xfrm>
              <a:prstGeom prst="line">
                <a:avLst/>
              </a:prstGeom>
              <a:noFill/>
              <a:ln w="12700" cap="flat">
                <a:solidFill>
                  <a:srgbClr val="CFD7E2"/>
                </a:solidFill>
                <a:prstDash val="solid"/>
                <a:round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algn="l" defTabSz="914400">
                  <a:defRPr sz="1600">
                    <a:latin typeface="Calibri"/>
                    <a:ea typeface="Calibri"/>
                    <a:cs typeface="Calibri"/>
                    <a:sym typeface="Calibri"/>
                  </a:defRPr>
                </a:pPr>
                <a:endParaRPr/>
              </a:p>
            </p:txBody>
          </p:sp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1594A35A-3A06-9842-8ECF-3083556E4706}"/>
              </a:ext>
            </a:extLst>
          </p:cNvPr>
          <p:cNvSpPr txBox="1"/>
          <p:nvPr/>
        </p:nvSpPr>
        <p:spPr>
          <a:xfrm>
            <a:off x="2566693" y="418185"/>
            <a:ext cx="7945445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Major Mass Shooting Events</a:t>
            </a:r>
          </a:p>
        </p:txBody>
      </p:sp>
      <p:sp>
        <p:nvSpPr>
          <p:cNvPr id="71" name="Freeform 40">
            <a:extLst>
              <a:ext uri="{FF2B5EF4-FFF2-40B4-BE49-F238E27FC236}">
                <a16:creationId xmlns:a16="http://schemas.microsoft.com/office/drawing/2014/main" id="{C1A3B357-1347-764C-A63B-1961124FB6C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11881595" y="4796893"/>
            <a:ext cx="493879" cy="374450"/>
          </a:xfrm>
          <a:custGeom>
            <a:avLst/>
            <a:gdLst>
              <a:gd name="T0" fmla="*/ 203 w 407"/>
              <a:gd name="T1" fmla="*/ 102 h 407"/>
              <a:gd name="T2" fmla="*/ 203 w 407"/>
              <a:gd name="T3" fmla="*/ 0 h 407"/>
              <a:gd name="T4" fmla="*/ 406 w 407"/>
              <a:gd name="T5" fmla="*/ 203 h 407"/>
              <a:gd name="T6" fmla="*/ 203 w 407"/>
              <a:gd name="T7" fmla="*/ 406 h 407"/>
              <a:gd name="T8" fmla="*/ 203 w 407"/>
              <a:gd name="T9" fmla="*/ 305 h 407"/>
              <a:gd name="T10" fmla="*/ 0 w 407"/>
              <a:gd name="T11" fmla="*/ 305 h 407"/>
              <a:gd name="T12" fmla="*/ 0 w 407"/>
              <a:gd name="T13" fmla="*/ 102 h 407"/>
              <a:gd name="T14" fmla="*/ 203 w 407"/>
              <a:gd name="T15" fmla="*/ 102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07" h="407">
                <a:moveTo>
                  <a:pt x="203" y="102"/>
                </a:moveTo>
                <a:lnTo>
                  <a:pt x="203" y="0"/>
                </a:lnTo>
                <a:lnTo>
                  <a:pt x="406" y="203"/>
                </a:lnTo>
                <a:lnTo>
                  <a:pt x="203" y="406"/>
                </a:lnTo>
                <a:lnTo>
                  <a:pt x="203" y="305"/>
                </a:lnTo>
                <a:lnTo>
                  <a:pt x="0" y="305"/>
                </a:lnTo>
                <a:lnTo>
                  <a:pt x="0" y="102"/>
                </a:lnTo>
                <a:lnTo>
                  <a:pt x="203" y="102"/>
                </a:lnTo>
              </a:path>
            </a:pathLst>
          </a:custGeom>
          <a:solidFill>
            <a:srgbClr val="CFD7E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6D9CC1-C466-D04A-8FC7-3E438A063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035" y="108859"/>
            <a:ext cx="9654529" cy="953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2975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B0EBA8-8BB8-2040-AF17-FB9899527D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2400" y="1536382"/>
            <a:ext cx="12692743" cy="614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18555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E623B1-4D4B-BD49-AEDD-F7D6A852D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62" y="211364"/>
            <a:ext cx="12460421" cy="925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6907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91641" y="2310271"/>
            <a:ext cx="11117983" cy="5566096"/>
            <a:chOff x="-76752" y="2061517"/>
            <a:chExt cx="12927665" cy="6472092"/>
          </a:xfrm>
        </p:grpSpPr>
        <p:sp>
          <p:nvSpPr>
            <p:cNvPr id="987" name="object 6"/>
            <p:cNvSpPr/>
            <p:nvPr/>
          </p:nvSpPr>
          <p:spPr>
            <a:xfrm>
              <a:off x="6486424" y="3033725"/>
              <a:ext cx="1" cy="1557100"/>
            </a:xfrm>
            <a:prstGeom prst="line">
              <a:avLst/>
            </a:prstGeom>
            <a:ln w="28574">
              <a:solidFill>
                <a:srgbClr val="CFD7E2"/>
              </a:solidFill>
            </a:ln>
          </p:spPr>
          <p:txBody>
            <a:bodyPr lIns="45719" rIns="45719"/>
            <a:lstStyle/>
            <a:p>
              <a:pPr algn="l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86" name="object 5"/>
            <p:cNvSpPr txBox="1"/>
            <p:nvPr/>
          </p:nvSpPr>
          <p:spPr>
            <a:xfrm>
              <a:off x="7332553" y="2854354"/>
              <a:ext cx="3292570" cy="51088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914400">
                <a:defRPr sz="2000" b="1">
                  <a:solidFill>
                    <a:srgbClr val="FFFBEE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3200" b="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#guncontrol</a:t>
              </a:r>
              <a:endParaRPr sz="3200" b="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989" name="object 9"/>
            <p:cNvSpPr txBox="1"/>
            <p:nvPr/>
          </p:nvSpPr>
          <p:spPr>
            <a:xfrm>
              <a:off x="9141147" y="4957603"/>
              <a:ext cx="3709766" cy="58894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indent="43815" algn="l" defTabSz="914400">
                <a:defRPr sz="2000" b="1">
                  <a:solidFill>
                    <a:srgbClr val="FFFBEE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3200" b="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#guncontrolnow</a:t>
              </a:r>
              <a:endParaRPr sz="3200" b="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990" name="object 10"/>
            <p:cNvSpPr/>
            <p:nvPr/>
          </p:nvSpPr>
          <p:spPr>
            <a:xfrm flipH="1">
              <a:off x="7123365" y="3629843"/>
              <a:ext cx="1000880" cy="1192816"/>
            </a:xfrm>
            <a:prstGeom prst="line">
              <a:avLst/>
            </a:prstGeom>
            <a:ln w="28574">
              <a:solidFill>
                <a:srgbClr val="CFD7E2"/>
              </a:solidFill>
            </a:ln>
          </p:spPr>
          <p:txBody>
            <a:bodyPr lIns="45719" rIns="45719"/>
            <a:lstStyle/>
            <a:p>
              <a:pPr algn="l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2" name="object 14"/>
            <p:cNvSpPr txBox="1"/>
            <p:nvPr/>
          </p:nvSpPr>
          <p:spPr>
            <a:xfrm>
              <a:off x="4499764" y="2061517"/>
              <a:ext cx="3973318" cy="34990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marR="5080" indent="13334" defTabSz="914400">
                <a:lnSpc>
                  <a:spcPct val="108300"/>
                </a:lnSpc>
                <a:defRPr sz="2000" b="1">
                  <a:solidFill>
                    <a:srgbClr val="FFFBEE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3200" b="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event specific</a:t>
              </a:r>
              <a:endParaRPr sz="3200" b="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993" name="object 15"/>
            <p:cNvSpPr/>
            <p:nvPr/>
          </p:nvSpPr>
          <p:spPr>
            <a:xfrm flipH="1">
              <a:off x="7462264" y="5139272"/>
              <a:ext cx="1533437" cy="270356"/>
            </a:xfrm>
            <a:prstGeom prst="line">
              <a:avLst/>
            </a:prstGeom>
            <a:ln w="28574">
              <a:solidFill>
                <a:srgbClr val="CFD7E2"/>
              </a:solidFill>
            </a:ln>
          </p:spPr>
          <p:txBody>
            <a:bodyPr lIns="45719" rIns="45719"/>
            <a:lstStyle/>
            <a:p>
              <a:pPr algn="l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5" name="object 20"/>
            <p:cNvSpPr txBox="1"/>
            <p:nvPr/>
          </p:nvSpPr>
          <p:spPr>
            <a:xfrm>
              <a:off x="8656213" y="6698525"/>
              <a:ext cx="1502146" cy="34244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914400">
                <a:defRPr sz="2000" b="1">
                  <a:solidFill>
                    <a:srgbClr val="FFFBEE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3200" b="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#nra</a:t>
              </a:r>
              <a:endParaRPr sz="3200" b="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996" name="object 21"/>
            <p:cNvSpPr/>
            <p:nvPr/>
          </p:nvSpPr>
          <p:spPr>
            <a:xfrm flipH="1" flipV="1">
              <a:off x="7344544" y="6077152"/>
              <a:ext cx="1348532" cy="778561"/>
            </a:xfrm>
            <a:prstGeom prst="line">
              <a:avLst/>
            </a:prstGeom>
            <a:ln w="28574">
              <a:solidFill>
                <a:srgbClr val="CFD7E2"/>
              </a:solidFill>
            </a:ln>
          </p:spPr>
          <p:txBody>
            <a:bodyPr lIns="45719" rIns="45719"/>
            <a:lstStyle/>
            <a:p>
              <a:pPr algn="l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8" name="object 26"/>
            <p:cNvSpPr txBox="1"/>
            <p:nvPr/>
          </p:nvSpPr>
          <p:spPr>
            <a:xfrm>
              <a:off x="6351242" y="8191536"/>
              <a:ext cx="2789906" cy="30694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914400">
                <a:defRPr sz="2000" b="1">
                  <a:solidFill>
                    <a:srgbClr val="FFFBEE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3200" b="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#gunsense</a:t>
              </a:r>
              <a:endParaRPr sz="3200" b="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999" name="object 27"/>
            <p:cNvSpPr/>
            <p:nvPr/>
          </p:nvSpPr>
          <p:spPr>
            <a:xfrm flipH="1" flipV="1">
              <a:off x="6825341" y="6512861"/>
              <a:ext cx="532576" cy="1463172"/>
            </a:xfrm>
            <a:prstGeom prst="line">
              <a:avLst/>
            </a:prstGeom>
            <a:ln w="28574">
              <a:solidFill>
                <a:srgbClr val="CFD7E2"/>
              </a:solidFill>
            </a:ln>
          </p:spPr>
          <p:txBody>
            <a:bodyPr lIns="45719" rIns="45719"/>
            <a:lstStyle/>
            <a:p>
              <a:pPr algn="l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01" name="object 34"/>
            <p:cNvSpPr txBox="1"/>
            <p:nvPr/>
          </p:nvSpPr>
          <p:spPr>
            <a:xfrm>
              <a:off x="3605018" y="8192436"/>
              <a:ext cx="2487171" cy="34117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indent="635" defTabSz="914400">
                <a:defRPr sz="2000" b="1">
                  <a:solidFill>
                    <a:srgbClr val="FFFBEE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3200" b="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#gunrights</a:t>
              </a:r>
              <a:endParaRPr sz="3200" b="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02" name="object 35"/>
            <p:cNvSpPr/>
            <p:nvPr/>
          </p:nvSpPr>
          <p:spPr>
            <a:xfrm flipV="1">
              <a:off x="5614932" y="6512861"/>
              <a:ext cx="532575" cy="1463172"/>
            </a:xfrm>
            <a:prstGeom prst="line">
              <a:avLst/>
            </a:prstGeom>
            <a:ln w="28574">
              <a:solidFill>
                <a:srgbClr val="CFD7E2"/>
              </a:solidFill>
            </a:ln>
          </p:spPr>
          <p:txBody>
            <a:bodyPr lIns="45719" rIns="45719"/>
            <a:lstStyle/>
            <a:p>
              <a:pPr algn="l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11" name="object 38"/>
            <p:cNvSpPr txBox="1"/>
            <p:nvPr/>
          </p:nvSpPr>
          <p:spPr>
            <a:xfrm>
              <a:off x="3041028" y="6741062"/>
              <a:ext cx="1186222" cy="25757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914400">
                <a:defRPr sz="2000" b="1">
                  <a:solidFill>
                    <a:srgbClr val="FFFBEE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3200" b="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#2a</a:t>
              </a:r>
              <a:endParaRPr sz="3200" b="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12" name="object 39"/>
            <p:cNvSpPr/>
            <p:nvPr/>
          </p:nvSpPr>
          <p:spPr>
            <a:xfrm flipV="1">
              <a:off x="4279774" y="6077152"/>
              <a:ext cx="1348533" cy="778561"/>
            </a:xfrm>
            <a:prstGeom prst="line">
              <a:avLst/>
            </a:prstGeom>
            <a:ln w="28574">
              <a:solidFill>
                <a:srgbClr val="CFD7E2"/>
              </a:solidFill>
            </a:ln>
          </p:spPr>
          <p:txBody>
            <a:bodyPr lIns="45719" rIns="45719"/>
            <a:lstStyle/>
            <a:p>
              <a:pPr algn="l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14" name="object 42"/>
            <p:cNvSpPr txBox="1"/>
            <p:nvPr/>
          </p:nvSpPr>
          <p:spPr>
            <a:xfrm>
              <a:off x="-76752" y="4874435"/>
              <a:ext cx="4266450" cy="31822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914400">
                <a:defRPr sz="2000" b="1">
                  <a:solidFill>
                    <a:srgbClr val="FFFBEE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3200" b="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#gunreformnow</a:t>
              </a:r>
              <a:endParaRPr sz="3200" b="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15" name="object 43"/>
            <p:cNvSpPr/>
            <p:nvPr/>
          </p:nvSpPr>
          <p:spPr>
            <a:xfrm>
              <a:off x="3977149" y="5139272"/>
              <a:ext cx="1533436" cy="270356"/>
            </a:xfrm>
            <a:prstGeom prst="line">
              <a:avLst/>
            </a:prstGeom>
            <a:ln w="28574">
              <a:solidFill>
                <a:srgbClr val="CFD7E2"/>
              </a:solidFill>
            </a:ln>
          </p:spPr>
          <p:txBody>
            <a:bodyPr lIns="45719" rIns="45719"/>
            <a:lstStyle/>
            <a:p>
              <a:pPr algn="l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17" name="object 46"/>
            <p:cNvSpPr txBox="1"/>
            <p:nvPr/>
          </p:nvSpPr>
          <p:spPr>
            <a:xfrm>
              <a:off x="1969953" y="2909798"/>
              <a:ext cx="3670341" cy="58894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/>
            <a:lstStyle>
              <a:lvl1pPr defTabSz="914400">
                <a:defRPr sz="2000" b="1">
                  <a:solidFill>
                    <a:srgbClr val="FFFBEE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sz="3200" b="0" dirty="0">
                  <a:solidFill>
                    <a:srgbClr val="95A2B7"/>
                  </a:solidFill>
                  <a:latin typeface="Avenir Next" panose="020B0503020202020204" pitchFamily="34" charset="0"/>
                </a:rPr>
                <a:t>#gunreform</a:t>
              </a:r>
              <a:endParaRPr sz="3200" b="0" dirty="0">
                <a:solidFill>
                  <a:srgbClr val="95A2B7"/>
                </a:solidFill>
                <a:latin typeface="Avenir Next" panose="020B0503020202020204" pitchFamily="34" charset="0"/>
              </a:endParaRPr>
            </a:p>
          </p:txBody>
        </p:sp>
        <p:sp>
          <p:nvSpPr>
            <p:cNvPr id="1018" name="object 47"/>
            <p:cNvSpPr/>
            <p:nvPr/>
          </p:nvSpPr>
          <p:spPr>
            <a:xfrm>
              <a:off x="4848604" y="3629843"/>
              <a:ext cx="1000881" cy="1192816"/>
            </a:xfrm>
            <a:prstGeom prst="line">
              <a:avLst/>
            </a:prstGeom>
            <a:ln w="28574">
              <a:solidFill>
                <a:srgbClr val="CFD7E2"/>
              </a:solidFill>
            </a:ln>
          </p:spPr>
          <p:txBody>
            <a:bodyPr lIns="45719" rIns="45719"/>
            <a:lstStyle/>
            <a:p>
              <a:pPr algn="l" defTabSz="914400"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47" name="Freeform 10">
            <a:extLst>
              <a:ext uri="{FF2B5EF4-FFF2-40B4-BE49-F238E27FC236}">
                <a16:creationId xmlns:a16="http://schemas.microsoft.com/office/drawing/2014/main" id="{C13268D4-821F-094E-975A-E333490118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8201" y="4879834"/>
            <a:ext cx="915734" cy="915726"/>
          </a:xfrm>
          <a:custGeom>
            <a:avLst/>
            <a:gdLst>
              <a:gd name="T0" fmla="*/ 332 w 471"/>
              <a:gd name="T1" fmla="*/ 296 h 471"/>
              <a:gd name="T2" fmla="*/ 312 w 471"/>
              <a:gd name="T3" fmla="*/ 296 h 471"/>
              <a:gd name="T4" fmla="*/ 307 w 471"/>
              <a:gd name="T5" fmla="*/ 286 h 471"/>
              <a:gd name="T6" fmla="*/ 348 w 471"/>
              <a:gd name="T7" fmla="*/ 173 h 471"/>
              <a:gd name="T8" fmla="*/ 174 w 471"/>
              <a:gd name="T9" fmla="*/ 0 h 471"/>
              <a:gd name="T10" fmla="*/ 0 w 471"/>
              <a:gd name="T11" fmla="*/ 173 h 471"/>
              <a:gd name="T12" fmla="*/ 174 w 471"/>
              <a:gd name="T13" fmla="*/ 347 h 471"/>
              <a:gd name="T14" fmla="*/ 286 w 471"/>
              <a:gd name="T15" fmla="*/ 306 h 471"/>
              <a:gd name="T16" fmla="*/ 296 w 471"/>
              <a:gd name="T17" fmla="*/ 311 h 471"/>
              <a:gd name="T18" fmla="*/ 296 w 471"/>
              <a:gd name="T19" fmla="*/ 337 h 471"/>
              <a:gd name="T20" fmla="*/ 429 w 471"/>
              <a:gd name="T21" fmla="*/ 470 h 471"/>
              <a:gd name="T22" fmla="*/ 470 w 471"/>
              <a:gd name="T23" fmla="*/ 429 h 471"/>
              <a:gd name="T24" fmla="*/ 332 w 471"/>
              <a:gd name="T25" fmla="*/ 296 h 471"/>
              <a:gd name="T26" fmla="*/ 174 w 471"/>
              <a:gd name="T27" fmla="*/ 296 h 471"/>
              <a:gd name="T28" fmla="*/ 56 w 471"/>
              <a:gd name="T29" fmla="*/ 173 h 471"/>
              <a:gd name="T30" fmla="*/ 174 w 471"/>
              <a:gd name="T31" fmla="*/ 56 h 471"/>
              <a:gd name="T32" fmla="*/ 296 w 471"/>
              <a:gd name="T33" fmla="*/ 173 h 471"/>
              <a:gd name="T34" fmla="*/ 174 w 471"/>
              <a:gd name="T35" fmla="*/ 29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1" h="471">
                <a:moveTo>
                  <a:pt x="332" y="296"/>
                </a:moveTo>
                <a:lnTo>
                  <a:pt x="312" y="296"/>
                </a:lnTo>
                <a:lnTo>
                  <a:pt x="307" y="286"/>
                </a:lnTo>
                <a:cubicBezTo>
                  <a:pt x="332" y="255"/>
                  <a:pt x="348" y="219"/>
                  <a:pt x="348" y="173"/>
                </a:cubicBezTo>
                <a:cubicBezTo>
                  <a:pt x="348" y="76"/>
                  <a:pt x="271" y="0"/>
                  <a:pt x="174" y="0"/>
                </a:cubicBezTo>
                <a:cubicBezTo>
                  <a:pt x="77" y="0"/>
                  <a:pt x="0" y="76"/>
                  <a:pt x="0" y="173"/>
                </a:cubicBezTo>
                <a:cubicBezTo>
                  <a:pt x="0" y="270"/>
                  <a:pt x="77" y="347"/>
                  <a:pt x="174" y="347"/>
                </a:cubicBezTo>
                <a:cubicBezTo>
                  <a:pt x="215" y="347"/>
                  <a:pt x="256" y="332"/>
                  <a:pt x="286" y="306"/>
                </a:cubicBezTo>
                <a:lnTo>
                  <a:pt x="296" y="311"/>
                </a:lnTo>
                <a:lnTo>
                  <a:pt x="296" y="337"/>
                </a:lnTo>
                <a:lnTo>
                  <a:pt x="429" y="470"/>
                </a:lnTo>
                <a:lnTo>
                  <a:pt x="470" y="429"/>
                </a:lnTo>
                <a:lnTo>
                  <a:pt x="332" y="296"/>
                </a:lnTo>
                <a:close/>
                <a:moveTo>
                  <a:pt x="174" y="296"/>
                </a:moveTo>
                <a:cubicBezTo>
                  <a:pt x="107" y="296"/>
                  <a:pt x="56" y="240"/>
                  <a:pt x="56" y="173"/>
                </a:cubicBezTo>
                <a:cubicBezTo>
                  <a:pt x="56" y="107"/>
                  <a:pt x="107" y="56"/>
                  <a:pt x="174" y="56"/>
                </a:cubicBezTo>
                <a:cubicBezTo>
                  <a:pt x="240" y="56"/>
                  <a:pt x="296" y="107"/>
                  <a:pt x="296" y="173"/>
                </a:cubicBezTo>
                <a:cubicBezTo>
                  <a:pt x="296" y="240"/>
                  <a:pt x="240" y="296"/>
                  <a:pt x="174" y="296"/>
                </a:cubicBezTo>
                <a:close/>
              </a:path>
            </a:pathLst>
          </a:custGeom>
          <a:solidFill>
            <a:srgbClr val="CFD7E2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472418C-539F-484C-B890-6CC6D6696C56}"/>
              </a:ext>
            </a:extLst>
          </p:cNvPr>
          <p:cNvSpPr txBox="1"/>
          <p:nvPr/>
        </p:nvSpPr>
        <p:spPr>
          <a:xfrm>
            <a:off x="4612920" y="418185"/>
            <a:ext cx="3852978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Search Terms</a:t>
            </a:r>
          </a:p>
        </p:txBody>
      </p:sp>
      <p:sp>
        <p:nvSpPr>
          <p:cNvPr id="52" name="object 26">
            <a:extLst>
              <a:ext uri="{FF2B5EF4-FFF2-40B4-BE49-F238E27FC236}">
                <a16:creationId xmlns:a16="http://schemas.microsoft.com/office/drawing/2014/main" id="{372D5468-740B-9742-ABAB-7EB1DDAE2B95}"/>
              </a:ext>
            </a:extLst>
          </p:cNvPr>
          <p:cNvSpPr/>
          <p:nvPr/>
        </p:nvSpPr>
        <p:spPr>
          <a:xfrm>
            <a:off x="7874184" y="3562145"/>
            <a:ext cx="194796" cy="193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20" y="0"/>
                </a:moveTo>
                <a:lnTo>
                  <a:pt x="5156" y="1543"/>
                </a:lnTo>
                <a:lnTo>
                  <a:pt x="1827" y="4801"/>
                </a:lnTo>
                <a:lnTo>
                  <a:pt x="123" y="9310"/>
                </a:lnTo>
                <a:lnTo>
                  <a:pt x="0" y="11011"/>
                </a:lnTo>
                <a:lnTo>
                  <a:pt x="146" y="12587"/>
                </a:lnTo>
                <a:lnTo>
                  <a:pt x="1861" y="16809"/>
                </a:lnTo>
                <a:lnTo>
                  <a:pt x="5246" y="19926"/>
                </a:lnTo>
                <a:lnTo>
                  <a:pt x="9984" y="21497"/>
                </a:lnTo>
                <a:lnTo>
                  <a:pt x="11810" y="21600"/>
                </a:lnTo>
                <a:lnTo>
                  <a:pt x="13418" y="21325"/>
                </a:lnTo>
                <a:lnTo>
                  <a:pt x="17627" y="19202"/>
                </a:lnTo>
                <a:lnTo>
                  <a:pt x="20523" y="15522"/>
                </a:lnTo>
                <a:lnTo>
                  <a:pt x="21600" y="10791"/>
                </a:lnTo>
                <a:lnTo>
                  <a:pt x="21594" y="10425"/>
                </a:lnTo>
                <a:lnTo>
                  <a:pt x="20460" y="5992"/>
                </a:lnTo>
                <a:lnTo>
                  <a:pt x="17566" y="2510"/>
                </a:lnTo>
                <a:lnTo>
                  <a:pt x="13202" y="413"/>
                </a:lnTo>
                <a:lnTo>
                  <a:pt x="9620" y="0"/>
                </a:lnTo>
                <a:close/>
              </a:path>
            </a:pathLst>
          </a:custGeom>
          <a:solidFill>
            <a:srgbClr val="0070C0"/>
          </a:solidFill>
          <a:ln w="3175" cap="flat">
            <a:noFill/>
            <a:miter lim="400000"/>
          </a:ln>
          <a:effectLst/>
        </p:spPr>
        <p:txBody>
          <a:bodyPr wrap="square" lIns="34289" tIns="34289" rIns="34289" bIns="34289" numCol="1" anchor="t">
            <a:noAutofit/>
          </a:bodyPr>
          <a:lstStyle/>
          <a:p>
            <a:pPr algn="l" defTabSz="914400"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3" name="object 26">
            <a:extLst>
              <a:ext uri="{FF2B5EF4-FFF2-40B4-BE49-F238E27FC236}">
                <a16:creationId xmlns:a16="http://schemas.microsoft.com/office/drawing/2014/main" id="{9EC6259D-B471-AB49-8545-B87570F325ED}"/>
              </a:ext>
            </a:extLst>
          </p:cNvPr>
          <p:cNvSpPr/>
          <p:nvPr/>
        </p:nvSpPr>
        <p:spPr>
          <a:xfrm>
            <a:off x="4304402" y="4868200"/>
            <a:ext cx="194796" cy="193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20" y="0"/>
                </a:moveTo>
                <a:lnTo>
                  <a:pt x="5156" y="1543"/>
                </a:lnTo>
                <a:lnTo>
                  <a:pt x="1827" y="4801"/>
                </a:lnTo>
                <a:lnTo>
                  <a:pt x="123" y="9310"/>
                </a:lnTo>
                <a:lnTo>
                  <a:pt x="0" y="11011"/>
                </a:lnTo>
                <a:lnTo>
                  <a:pt x="146" y="12587"/>
                </a:lnTo>
                <a:lnTo>
                  <a:pt x="1861" y="16809"/>
                </a:lnTo>
                <a:lnTo>
                  <a:pt x="5246" y="19926"/>
                </a:lnTo>
                <a:lnTo>
                  <a:pt x="9984" y="21497"/>
                </a:lnTo>
                <a:lnTo>
                  <a:pt x="11810" y="21600"/>
                </a:lnTo>
                <a:lnTo>
                  <a:pt x="13418" y="21325"/>
                </a:lnTo>
                <a:lnTo>
                  <a:pt x="17627" y="19202"/>
                </a:lnTo>
                <a:lnTo>
                  <a:pt x="20523" y="15522"/>
                </a:lnTo>
                <a:lnTo>
                  <a:pt x="21600" y="10791"/>
                </a:lnTo>
                <a:lnTo>
                  <a:pt x="21594" y="10425"/>
                </a:lnTo>
                <a:lnTo>
                  <a:pt x="20460" y="5992"/>
                </a:lnTo>
                <a:lnTo>
                  <a:pt x="17566" y="2510"/>
                </a:lnTo>
                <a:lnTo>
                  <a:pt x="13202" y="413"/>
                </a:lnTo>
                <a:lnTo>
                  <a:pt x="9620" y="0"/>
                </a:lnTo>
                <a:close/>
              </a:path>
            </a:pathLst>
          </a:custGeom>
          <a:solidFill>
            <a:srgbClr val="0070C0"/>
          </a:solidFill>
          <a:ln w="3175" cap="flat">
            <a:noFill/>
            <a:miter lim="400000"/>
          </a:ln>
          <a:effectLst/>
        </p:spPr>
        <p:txBody>
          <a:bodyPr wrap="square" lIns="34289" tIns="34289" rIns="34289" bIns="34289" numCol="1" anchor="t">
            <a:noAutofit/>
          </a:bodyPr>
          <a:lstStyle/>
          <a:p>
            <a:pPr algn="l" defTabSz="914400"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4" name="object 26">
            <a:extLst>
              <a:ext uri="{FF2B5EF4-FFF2-40B4-BE49-F238E27FC236}">
                <a16:creationId xmlns:a16="http://schemas.microsoft.com/office/drawing/2014/main" id="{ADBFD9A1-D56D-9944-B26A-13A4CEC8FA26}"/>
              </a:ext>
            </a:extLst>
          </p:cNvPr>
          <p:cNvSpPr/>
          <p:nvPr/>
        </p:nvSpPr>
        <p:spPr>
          <a:xfrm>
            <a:off x="4545984" y="6326741"/>
            <a:ext cx="194796" cy="193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20" y="0"/>
                </a:moveTo>
                <a:lnTo>
                  <a:pt x="5156" y="1543"/>
                </a:lnTo>
                <a:lnTo>
                  <a:pt x="1827" y="4801"/>
                </a:lnTo>
                <a:lnTo>
                  <a:pt x="123" y="9310"/>
                </a:lnTo>
                <a:lnTo>
                  <a:pt x="0" y="11011"/>
                </a:lnTo>
                <a:lnTo>
                  <a:pt x="146" y="12587"/>
                </a:lnTo>
                <a:lnTo>
                  <a:pt x="1861" y="16809"/>
                </a:lnTo>
                <a:lnTo>
                  <a:pt x="5246" y="19926"/>
                </a:lnTo>
                <a:lnTo>
                  <a:pt x="9984" y="21497"/>
                </a:lnTo>
                <a:lnTo>
                  <a:pt x="11810" y="21600"/>
                </a:lnTo>
                <a:lnTo>
                  <a:pt x="13418" y="21325"/>
                </a:lnTo>
                <a:lnTo>
                  <a:pt x="17627" y="19202"/>
                </a:lnTo>
                <a:lnTo>
                  <a:pt x="20523" y="15522"/>
                </a:lnTo>
                <a:lnTo>
                  <a:pt x="21600" y="10791"/>
                </a:lnTo>
                <a:lnTo>
                  <a:pt x="21594" y="10425"/>
                </a:lnTo>
                <a:lnTo>
                  <a:pt x="20460" y="5992"/>
                </a:lnTo>
                <a:lnTo>
                  <a:pt x="17566" y="2510"/>
                </a:lnTo>
                <a:lnTo>
                  <a:pt x="13202" y="413"/>
                </a:lnTo>
                <a:lnTo>
                  <a:pt x="9620" y="0"/>
                </a:lnTo>
                <a:close/>
              </a:path>
            </a:pathLst>
          </a:custGeom>
          <a:solidFill>
            <a:srgbClr val="0070C0"/>
          </a:solidFill>
          <a:ln w="3175" cap="flat">
            <a:noFill/>
            <a:miter lim="400000"/>
          </a:ln>
          <a:effectLst/>
        </p:spPr>
        <p:txBody>
          <a:bodyPr wrap="square" lIns="34289" tIns="34289" rIns="34289" bIns="34289" numCol="1" anchor="t">
            <a:noAutofit/>
          </a:bodyPr>
          <a:lstStyle/>
          <a:p>
            <a:pPr algn="l" defTabSz="914400"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5" name="object 26">
            <a:extLst>
              <a:ext uri="{FF2B5EF4-FFF2-40B4-BE49-F238E27FC236}">
                <a16:creationId xmlns:a16="http://schemas.microsoft.com/office/drawing/2014/main" id="{4316DFC8-7941-EA4F-A273-0856835DBE65}"/>
              </a:ext>
            </a:extLst>
          </p:cNvPr>
          <p:cNvSpPr/>
          <p:nvPr/>
        </p:nvSpPr>
        <p:spPr>
          <a:xfrm>
            <a:off x="5710987" y="7317577"/>
            <a:ext cx="194796" cy="193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20" y="0"/>
                </a:moveTo>
                <a:lnTo>
                  <a:pt x="5156" y="1543"/>
                </a:lnTo>
                <a:lnTo>
                  <a:pt x="1827" y="4801"/>
                </a:lnTo>
                <a:lnTo>
                  <a:pt x="123" y="9310"/>
                </a:lnTo>
                <a:lnTo>
                  <a:pt x="0" y="11011"/>
                </a:lnTo>
                <a:lnTo>
                  <a:pt x="146" y="12587"/>
                </a:lnTo>
                <a:lnTo>
                  <a:pt x="1861" y="16809"/>
                </a:lnTo>
                <a:lnTo>
                  <a:pt x="5246" y="19926"/>
                </a:lnTo>
                <a:lnTo>
                  <a:pt x="9984" y="21497"/>
                </a:lnTo>
                <a:lnTo>
                  <a:pt x="11810" y="21600"/>
                </a:lnTo>
                <a:lnTo>
                  <a:pt x="13418" y="21325"/>
                </a:lnTo>
                <a:lnTo>
                  <a:pt x="17627" y="19202"/>
                </a:lnTo>
                <a:lnTo>
                  <a:pt x="20523" y="15522"/>
                </a:lnTo>
                <a:lnTo>
                  <a:pt x="21600" y="10791"/>
                </a:lnTo>
                <a:lnTo>
                  <a:pt x="21594" y="10425"/>
                </a:lnTo>
                <a:lnTo>
                  <a:pt x="20460" y="5992"/>
                </a:lnTo>
                <a:lnTo>
                  <a:pt x="17566" y="2510"/>
                </a:lnTo>
                <a:lnTo>
                  <a:pt x="13202" y="413"/>
                </a:lnTo>
                <a:lnTo>
                  <a:pt x="9620" y="0"/>
                </a:lnTo>
                <a:close/>
              </a:path>
            </a:pathLst>
          </a:custGeom>
          <a:solidFill>
            <a:srgbClr val="0070C0"/>
          </a:solidFill>
          <a:ln w="3175" cap="flat">
            <a:noFill/>
            <a:miter lim="400000"/>
          </a:ln>
          <a:effectLst/>
        </p:spPr>
        <p:txBody>
          <a:bodyPr wrap="square" lIns="34289" tIns="34289" rIns="34289" bIns="34289" numCol="1" anchor="t">
            <a:noAutofit/>
          </a:bodyPr>
          <a:lstStyle/>
          <a:p>
            <a:pPr algn="l" defTabSz="914400"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6" name="object 26">
            <a:extLst>
              <a:ext uri="{FF2B5EF4-FFF2-40B4-BE49-F238E27FC236}">
                <a16:creationId xmlns:a16="http://schemas.microsoft.com/office/drawing/2014/main" id="{1007E3F0-B022-3B4A-BBC9-7538FE0D8016}"/>
              </a:ext>
            </a:extLst>
          </p:cNvPr>
          <p:cNvSpPr/>
          <p:nvPr/>
        </p:nvSpPr>
        <p:spPr>
          <a:xfrm>
            <a:off x="7210651" y="7325947"/>
            <a:ext cx="194796" cy="193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20" y="0"/>
                </a:moveTo>
                <a:lnTo>
                  <a:pt x="5156" y="1543"/>
                </a:lnTo>
                <a:lnTo>
                  <a:pt x="1827" y="4801"/>
                </a:lnTo>
                <a:lnTo>
                  <a:pt x="123" y="9310"/>
                </a:lnTo>
                <a:lnTo>
                  <a:pt x="0" y="11011"/>
                </a:lnTo>
                <a:lnTo>
                  <a:pt x="146" y="12587"/>
                </a:lnTo>
                <a:lnTo>
                  <a:pt x="1861" y="16809"/>
                </a:lnTo>
                <a:lnTo>
                  <a:pt x="5246" y="19926"/>
                </a:lnTo>
                <a:lnTo>
                  <a:pt x="9984" y="21497"/>
                </a:lnTo>
                <a:lnTo>
                  <a:pt x="11810" y="21600"/>
                </a:lnTo>
                <a:lnTo>
                  <a:pt x="13418" y="21325"/>
                </a:lnTo>
                <a:lnTo>
                  <a:pt x="17627" y="19202"/>
                </a:lnTo>
                <a:lnTo>
                  <a:pt x="20523" y="15522"/>
                </a:lnTo>
                <a:lnTo>
                  <a:pt x="21600" y="10791"/>
                </a:lnTo>
                <a:lnTo>
                  <a:pt x="21594" y="10425"/>
                </a:lnTo>
                <a:lnTo>
                  <a:pt x="20460" y="5992"/>
                </a:lnTo>
                <a:lnTo>
                  <a:pt x="17566" y="2510"/>
                </a:lnTo>
                <a:lnTo>
                  <a:pt x="13202" y="413"/>
                </a:lnTo>
                <a:lnTo>
                  <a:pt x="9620" y="0"/>
                </a:lnTo>
                <a:close/>
              </a:path>
            </a:pathLst>
          </a:custGeom>
          <a:solidFill>
            <a:srgbClr val="0070C0"/>
          </a:solidFill>
          <a:ln w="3175" cap="flat">
            <a:noFill/>
            <a:miter lim="400000"/>
          </a:ln>
          <a:effectLst/>
        </p:spPr>
        <p:txBody>
          <a:bodyPr wrap="square" lIns="34289" tIns="34289" rIns="34289" bIns="34289" numCol="1" anchor="t">
            <a:noAutofit/>
          </a:bodyPr>
          <a:lstStyle/>
          <a:p>
            <a:pPr algn="l" defTabSz="914400"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7" name="object 26">
            <a:extLst>
              <a:ext uri="{FF2B5EF4-FFF2-40B4-BE49-F238E27FC236}">
                <a16:creationId xmlns:a16="http://schemas.microsoft.com/office/drawing/2014/main" id="{48BEAD0B-A181-E345-990A-D440D8D78645}"/>
              </a:ext>
            </a:extLst>
          </p:cNvPr>
          <p:cNvSpPr/>
          <p:nvPr/>
        </p:nvSpPr>
        <p:spPr>
          <a:xfrm>
            <a:off x="8312850" y="6304970"/>
            <a:ext cx="194796" cy="193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20" y="0"/>
                </a:moveTo>
                <a:lnTo>
                  <a:pt x="5156" y="1543"/>
                </a:lnTo>
                <a:lnTo>
                  <a:pt x="1827" y="4801"/>
                </a:lnTo>
                <a:lnTo>
                  <a:pt x="123" y="9310"/>
                </a:lnTo>
                <a:lnTo>
                  <a:pt x="0" y="11011"/>
                </a:lnTo>
                <a:lnTo>
                  <a:pt x="146" y="12587"/>
                </a:lnTo>
                <a:lnTo>
                  <a:pt x="1861" y="16809"/>
                </a:lnTo>
                <a:lnTo>
                  <a:pt x="5246" y="19926"/>
                </a:lnTo>
                <a:lnTo>
                  <a:pt x="9984" y="21497"/>
                </a:lnTo>
                <a:lnTo>
                  <a:pt x="11810" y="21600"/>
                </a:lnTo>
                <a:lnTo>
                  <a:pt x="13418" y="21325"/>
                </a:lnTo>
                <a:lnTo>
                  <a:pt x="17627" y="19202"/>
                </a:lnTo>
                <a:lnTo>
                  <a:pt x="20523" y="15522"/>
                </a:lnTo>
                <a:lnTo>
                  <a:pt x="21600" y="10791"/>
                </a:lnTo>
                <a:lnTo>
                  <a:pt x="21594" y="10425"/>
                </a:lnTo>
                <a:lnTo>
                  <a:pt x="20460" y="5992"/>
                </a:lnTo>
                <a:lnTo>
                  <a:pt x="17566" y="2510"/>
                </a:lnTo>
                <a:lnTo>
                  <a:pt x="13202" y="413"/>
                </a:lnTo>
                <a:lnTo>
                  <a:pt x="9620" y="0"/>
                </a:lnTo>
                <a:close/>
              </a:path>
            </a:pathLst>
          </a:custGeom>
          <a:solidFill>
            <a:srgbClr val="0070C0"/>
          </a:solidFill>
          <a:ln w="3175" cap="flat">
            <a:noFill/>
            <a:miter lim="400000"/>
          </a:ln>
          <a:effectLst/>
        </p:spPr>
        <p:txBody>
          <a:bodyPr wrap="square" lIns="34289" tIns="34289" rIns="34289" bIns="34289" numCol="1" anchor="t">
            <a:noAutofit/>
          </a:bodyPr>
          <a:lstStyle/>
          <a:p>
            <a:pPr algn="l" defTabSz="914400"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8" name="object 26">
            <a:extLst>
              <a:ext uri="{FF2B5EF4-FFF2-40B4-BE49-F238E27FC236}">
                <a16:creationId xmlns:a16="http://schemas.microsoft.com/office/drawing/2014/main" id="{39B0A325-BCCE-CB40-A42F-16F25DCB4A54}"/>
              </a:ext>
            </a:extLst>
          </p:cNvPr>
          <p:cNvSpPr/>
          <p:nvPr/>
        </p:nvSpPr>
        <p:spPr>
          <a:xfrm>
            <a:off x="8584421" y="4868361"/>
            <a:ext cx="194796" cy="193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20" y="0"/>
                </a:moveTo>
                <a:lnTo>
                  <a:pt x="5156" y="1543"/>
                </a:lnTo>
                <a:lnTo>
                  <a:pt x="1827" y="4801"/>
                </a:lnTo>
                <a:lnTo>
                  <a:pt x="123" y="9310"/>
                </a:lnTo>
                <a:lnTo>
                  <a:pt x="0" y="11011"/>
                </a:lnTo>
                <a:lnTo>
                  <a:pt x="146" y="12587"/>
                </a:lnTo>
                <a:lnTo>
                  <a:pt x="1861" y="16809"/>
                </a:lnTo>
                <a:lnTo>
                  <a:pt x="5246" y="19926"/>
                </a:lnTo>
                <a:lnTo>
                  <a:pt x="9984" y="21497"/>
                </a:lnTo>
                <a:lnTo>
                  <a:pt x="11810" y="21600"/>
                </a:lnTo>
                <a:lnTo>
                  <a:pt x="13418" y="21325"/>
                </a:lnTo>
                <a:lnTo>
                  <a:pt x="17627" y="19202"/>
                </a:lnTo>
                <a:lnTo>
                  <a:pt x="20523" y="15522"/>
                </a:lnTo>
                <a:lnTo>
                  <a:pt x="21600" y="10791"/>
                </a:lnTo>
                <a:lnTo>
                  <a:pt x="21594" y="10425"/>
                </a:lnTo>
                <a:lnTo>
                  <a:pt x="20460" y="5992"/>
                </a:lnTo>
                <a:lnTo>
                  <a:pt x="17566" y="2510"/>
                </a:lnTo>
                <a:lnTo>
                  <a:pt x="13202" y="413"/>
                </a:lnTo>
                <a:lnTo>
                  <a:pt x="9620" y="0"/>
                </a:lnTo>
                <a:close/>
              </a:path>
            </a:pathLst>
          </a:custGeom>
          <a:solidFill>
            <a:srgbClr val="0070C0"/>
          </a:solidFill>
          <a:ln w="3175" cap="flat">
            <a:noFill/>
            <a:miter lim="400000"/>
          </a:ln>
          <a:effectLst/>
        </p:spPr>
        <p:txBody>
          <a:bodyPr wrap="square" lIns="34289" tIns="34289" rIns="34289" bIns="34289" numCol="1" anchor="t">
            <a:noAutofit/>
          </a:bodyPr>
          <a:lstStyle/>
          <a:p>
            <a:pPr algn="l" defTabSz="914400"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1" name="object 26">
            <a:extLst>
              <a:ext uri="{FF2B5EF4-FFF2-40B4-BE49-F238E27FC236}">
                <a16:creationId xmlns:a16="http://schemas.microsoft.com/office/drawing/2014/main" id="{58CA8D22-D780-164E-820F-C60B7EE8FD88}"/>
              </a:ext>
            </a:extLst>
          </p:cNvPr>
          <p:cNvSpPr/>
          <p:nvPr/>
        </p:nvSpPr>
        <p:spPr>
          <a:xfrm>
            <a:off x="5004867" y="3519719"/>
            <a:ext cx="194796" cy="193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20" y="0"/>
                </a:moveTo>
                <a:lnTo>
                  <a:pt x="5156" y="1543"/>
                </a:lnTo>
                <a:lnTo>
                  <a:pt x="1827" y="4801"/>
                </a:lnTo>
                <a:lnTo>
                  <a:pt x="123" y="9310"/>
                </a:lnTo>
                <a:lnTo>
                  <a:pt x="0" y="11011"/>
                </a:lnTo>
                <a:lnTo>
                  <a:pt x="146" y="12587"/>
                </a:lnTo>
                <a:lnTo>
                  <a:pt x="1861" y="16809"/>
                </a:lnTo>
                <a:lnTo>
                  <a:pt x="5246" y="19926"/>
                </a:lnTo>
                <a:lnTo>
                  <a:pt x="9984" y="21497"/>
                </a:lnTo>
                <a:lnTo>
                  <a:pt x="11810" y="21600"/>
                </a:lnTo>
                <a:lnTo>
                  <a:pt x="13418" y="21325"/>
                </a:lnTo>
                <a:lnTo>
                  <a:pt x="17627" y="19202"/>
                </a:lnTo>
                <a:lnTo>
                  <a:pt x="20523" y="15522"/>
                </a:lnTo>
                <a:lnTo>
                  <a:pt x="21600" y="10791"/>
                </a:lnTo>
                <a:lnTo>
                  <a:pt x="21594" y="10425"/>
                </a:lnTo>
                <a:lnTo>
                  <a:pt x="20460" y="5992"/>
                </a:lnTo>
                <a:lnTo>
                  <a:pt x="17566" y="2510"/>
                </a:lnTo>
                <a:lnTo>
                  <a:pt x="13202" y="413"/>
                </a:lnTo>
                <a:lnTo>
                  <a:pt x="9620" y="0"/>
                </a:lnTo>
                <a:close/>
              </a:path>
            </a:pathLst>
          </a:custGeom>
          <a:solidFill>
            <a:srgbClr val="0070C0"/>
          </a:solidFill>
          <a:ln w="3175" cap="flat">
            <a:noFill/>
            <a:miter lim="400000"/>
          </a:ln>
          <a:effectLst/>
        </p:spPr>
        <p:txBody>
          <a:bodyPr wrap="square" lIns="34289" tIns="34289" rIns="34289" bIns="34289" numCol="1" anchor="t">
            <a:noAutofit/>
          </a:bodyPr>
          <a:lstStyle/>
          <a:p>
            <a:pPr algn="l" defTabSz="914400"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2" name="object 26">
            <a:extLst>
              <a:ext uri="{FF2B5EF4-FFF2-40B4-BE49-F238E27FC236}">
                <a16:creationId xmlns:a16="http://schemas.microsoft.com/office/drawing/2014/main" id="{EFDF6B5D-A8D6-C04C-B9F8-BCEB76F63CCB}"/>
              </a:ext>
            </a:extLst>
          </p:cNvPr>
          <p:cNvSpPr/>
          <p:nvPr/>
        </p:nvSpPr>
        <p:spPr>
          <a:xfrm>
            <a:off x="6442202" y="3038474"/>
            <a:ext cx="194796" cy="193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20" y="0"/>
                </a:moveTo>
                <a:lnTo>
                  <a:pt x="5156" y="1543"/>
                </a:lnTo>
                <a:lnTo>
                  <a:pt x="1827" y="4801"/>
                </a:lnTo>
                <a:lnTo>
                  <a:pt x="123" y="9310"/>
                </a:lnTo>
                <a:lnTo>
                  <a:pt x="0" y="11011"/>
                </a:lnTo>
                <a:lnTo>
                  <a:pt x="146" y="12587"/>
                </a:lnTo>
                <a:lnTo>
                  <a:pt x="1861" y="16809"/>
                </a:lnTo>
                <a:lnTo>
                  <a:pt x="5246" y="19926"/>
                </a:lnTo>
                <a:lnTo>
                  <a:pt x="9984" y="21497"/>
                </a:lnTo>
                <a:lnTo>
                  <a:pt x="11810" y="21600"/>
                </a:lnTo>
                <a:lnTo>
                  <a:pt x="13418" y="21325"/>
                </a:lnTo>
                <a:lnTo>
                  <a:pt x="17627" y="19202"/>
                </a:lnTo>
                <a:lnTo>
                  <a:pt x="20523" y="15522"/>
                </a:lnTo>
                <a:lnTo>
                  <a:pt x="21600" y="10791"/>
                </a:lnTo>
                <a:lnTo>
                  <a:pt x="21594" y="10425"/>
                </a:lnTo>
                <a:lnTo>
                  <a:pt x="20460" y="5992"/>
                </a:lnTo>
                <a:lnTo>
                  <a:pt x="17566" y="2510"/>
                </a:lnTo>
                <a:lnTo>
                  <a:pt x="13202" y="413"/>
                </a:lnTo>
                <a:lnTo>
                  <a:pt x="9620" y="0"/>
                </a:lnTo>
                <a:close/>
              </a:path>
            </a:pathLst>
          </a:custGeom>
          <a:solidFill>
            <a:srgbClr val="0070C0"/>
          </a:solidFill>
          <a:ln w="3175" cap="flat">
            <a:noFill/>
            <a:miter lim="400000"/>
          </a:ln>
          <a:effectLst/>
        </p:spPr>
        <p:txBody>
          <a:bodyPr wrap="square" lIns="34289" tIns="34289" rIns="34289" bIns="34289" numCol="1" anchor="t">
            <a:noAutofit/>
          </a:bodyPr>
          <a:lstStyle/>
          <a:p>
            <a:pPr algn="l" defTabSz="914400"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">
            <a:extLst>
              <a:ext uri="{FF2B5EF4-FFF2-40B4-BE49-F238E27FC236}">
                <a16:creationId xmlns:a16="http://schemas.microsoft.com/office/drawing/2014/main" id="{EF8947C9-AE30-294A-8D8D-5608E26F66EE}"/>
              </a:ext>
            </a:extLst>
          </p:cNvPr>
          <p:cNvSpPr/>
          <p:nvPr/>
        </p:nvSpPr>
        <p:spPr>
          <a:xfrm>
            <a:off x="2373086" y="4073708"/>
            <a:ext cx="4000305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id="{8C0A7714-C7DC-A140-937E-25195B4AABF0}"/>
              </a:ext>
            </a:extLst>
          </p:cNvPr>
          <p:cNvSpPr/>
          <p:nvPr/>
        </p:nvSpPr>
        <p:spPr>
          <a:xfrm>
            <a:off x="5269890" y="1864655"/>
            <a:ext cx="2207002" cy="2209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1C926B8-C097-BE42-B8D1-0BC3829E6F53}"/>
              </a:ext>
            </a:extLst>
          </p:cNvPr>
          <p:cNvSpPr/>
          <p:nvPr/>
        </p:nvSpPr>
        <p:spPr>
          <a:xfrm>
            <a:off x="4760408" y="4073708"/>
            <a:ext cx="1612984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7E95F428-8D99-C045-B697-18CC08255862}"/>
              </a:ext>
            </a:extLst>
          </p:cNvPr>
          <p:cNvSpPr/>
          <p:nvPr/>
        </p:nvSpPr>
        <p:spPr>
          <a:xfrm>
            <a:off x="6373391" y="4073708"/>
            <a:ext cx="1101663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EAAB327-5716-5047-B38A-B3A695CEA50F}"/>
              </a:ext>
            </a:extLst>
          </p:cNvPr>
          <p:cNvSpPr/>
          <p:nvPr/>
        </p:nvSpPr>
        <p:spPr>
          <a:xfrm>
            <a:off x="6371554" y="4073708"/>
            <a:ext cx="3871452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C2E142-F786-1644-B8B1-79C4740FA0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5450444" y="2048072"/>
            <a:ext cx="1842219" cy="18422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0C3DCA2-135C-9646-B18A-DB69ECDE4676}"/>
              </a:ext>
            </a:extLst>
          </p:cNvPr>
          <p:cNvSpPr txBox="1"/>
          <p:nvPr/>
        </p:nvSpPr>
        <p:spPr>
          <a:xfrm>
            <a:off x="4289919" y="418185"/>
            <a:ext cx="4498989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Topic Modeling</a:t>
            </a: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B9C8DA0F-C0F1-0B41-B513-355061FC56EE}"/>
              </a:ext>
            </a:extLst>
          </p:cNvPr>
          <p:cNvSpPr/>
          <p:nvPr/>
        </p:nvSpPr>
        <p:spPr>
          <a:xfrm>
            <a:off x="2061842" y="7412199"/>
            <a:ext cx="622488" cy="469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0" h="21600" extrusionOk="0">
                <a:moveTo>
                  <a:pt x="19617" y="1626"/>
                </a:moveTo>
                <a:cubicBezTo>
                  <a:pt x="18751" y="1335"/>
                  <a:pt x="18751" y="1335"/>
                  <a:pt x="18751" y="1335"/>
                </a:cubicBezTo>
                <a:cubicBezTo>
                  <a:pt x="17471" y="849"/>
                  <a:pt x="16065" y="2378"/>
                  <a:pt x="15560" y="4781"/>
                </a:cubicBezTo>
                <a:cubicBezTo>
                  <a:pt x="15055" y="7062"/>
                  <a:pt x="15776" y="9368"/>
                  <a:pt x="17129" y="9926"/>
                </a:cubicBezTo>
                <a:cubicBezTo>
                  <a:pt x="16840" y="11091"/>
                  <a:pt x="16840" y="11091"/>
                  <a:pt x="16840" y="11091"/>
                </a:cubicBezTo>
                <a:cubicBezTo>
                  <a:pt x="16768" y="11091"/>
                  <a:pt x="16624" y="11091"/>
                  <a:pt x="16479" y="11188"/>
                </a:cubicBezTo>
                <a:cubicBezTo>
                  <a:pt x="11233" y="13761"/>
                  <a:pt x="11233" y="13761"/>
                  <a:pt x="11233" y="13761"/>
                </a:cubicBezTo>
                <a:cubicBezTo>
                  <a:pt x="8023" y="9562"/>
                  <a:pt x="8023" y="9562"/>
                  <a:pt x="8023" y="9562"/>
                </a:cubicBezTo>
                <a:cubicBezTo>
                  <a:pt x="7464" y="8786"/>
                  <a:pt x="5752" y="8300"/>
                  <a:pt x="4327" y="9077"/>
                </a:cubicBezTo>
                <a:cubicBezTo>
                  <a:pt x="216" y="11480"/>
                  <a:pt x="0" y="17596"/>
                  <a:pt x="0" y="21600"/>
                </a:cubicBezTo>
                <a:cubicBezTo>
                  <a:pt x="8095" y="21600"/>
                  <a:pt x="8095" y="21600"/>
                  <a:pt x="8095" y="21600"/>
                </a:cubicBezTo>
                <a:cubicBezTo>
                  <a:pt x="8168" y="16722"/>
                  <a:pt x="8168" y="16722"/>
                  <a:pt x="8168" y="16722"/>
                </a:cubicBezTo>
                <a:cubicBezTo>
                  <a:pt x="6743" y="14804"/>
                  <a:pt x="6743" y="14804"/>
                  <a:pt x="6743" y="14804"/>
                </a:cubicBezTo>
                <a:cubicBezTo>
                  <a:pt x="6599" y="14635"/>
                  <a:pt x="6599" y="14343"/>
                  <a:pt x="6743" y="14052"/>
                </a:cubicBezTo>
                <a:cubicBezTo>
                  <a:pt x="6960" y="13858"/>
                  <a:pt x="7176" y="13858"/>
                  <a:pt x="7392" y="14052"/>
                </a:cubicBezTo>
                <a:cubicBezTo>
                  <a:pt x="9808" y="17401"/>
                  <a:pt x="9808" y="17401"/>
                  <a:pt x="9808" y="17401"/>
                </a:cubicBezTo>
                <a:cubicBezTo>
                  <a:pt x="10223" y="17887"/>
                  <a:pt x="10800" y="18057"/>
                  <a:pt x="11287" y="17887"/>
                </a:cubicBezTo>
                <a:cubicBezTo>
                  <a:pt x="17471" y="14804"/>
                  <a:pt x="17471" y="14804"/>
                  <a:pt x="17471" y="14804"/>
                </a:cubicBezTo>
                <a:cubicBezTo>
                  <a:pt x="18264" y="14440"/>
                  <a:pt x="18607" y="13373"/>
                  <a:pt x="18337" y="12329"/>
                </a:cubicBezTo>
                <a:cubicBezTo>
                  <a:pt x="18264" y="11844"/>
                  <a:pt x="17976" y="11480"/>
                  <a:pt x="17687" y="11285"/>
                </a:cubicBezTo>
                <a:cubicBezTo>
                  <a:pt x="17904" y="10120"/>
                  <a:pt x="17904" y="10120"/>
                  <a:pt x="17904" y="10120"/>
                </a:cubicBezTo>
                <a:cubicBezTo>
                  <a:pt x="19184" y="10606"/>
                  <a:pt x="20608" y="9174"/>
                  <a:pt x="21095" y="6771"/>
                </a:cubicBezTo>
                <a:cubicBezTo>
                  <a:pt x="21600" y="4393"/>
                  <a:pt x="20897" y="2087"/>
                  <a:pt x="19617" y="1626"/>
                </a:cubicBezTo>
                <a:close/>
                <a:moveTo>
                  <a:pt x="19671" y="6213"/>
                </a:moveTo>
                <a:cubicBezTo>
                  <a:pt x="19328" y="8033"/>
                  <a:pt x="18264" y="9174"/>
                  <a:pt x="17327" y="8786"/>
                </a:cubicBezTo>
                <a:cubicBezTo>
                  <a:pt x="16335" y="8494"/>
                  <a:pt x="15848" y="6771"/>
                  <a:pt x="16191" y="4975"/>
                </a:cubicBezTo>
                <a:cubicBezTo>
                  <a:pt x="16552" y="3155"/>
                  <a:pt x="17615" y="1893"/>
                  <a:pt x="18607" y="2281"/>
                </a:cubicBezTo>
                <a:cubicBezTo>
                  <a:pt x="19545" y="2670"/>
                  <a:pt x="20031" y="4393"/>
                  <a:pt x="19671" y="6213"/>
                </a:cubicBezTo>
                <a:close/>
                <a:moveTo>
                  <a:pt x="10025" y="0"/>
                </a:moveTo>
                <a:cubicBezTo>
                  <a:pt x="11864" y="0"/>
                  <a:pt x="13360" y="1893"/>
                  <a:pt x="13360" y="4393"/>
                </a:cubicBezTo>
                <a:cubicBezTo>
                  <a:pt x="13360" y="6771"/>
                  <a:pt x="11864" y="8786"/>
                  <a:pt x="10025" y="8786"/>
                </a:cubicBezTo>
                <a:cubicBezTo>
                  <a:pt x="8240" y="8786"/>
                  <a:pt x="6743" y="6771"/>
                  <a:pt x="6743" y="4393"/>
                </a:cubicBezTo>
                <a:cubicBezTo>
                  <a:pt x="6743" y="1893"/>
                  <a:pt x="8240" y="0"/>
                  <a:pt x="10025" y="0"/>
                </a:cubicBezTo>
                <a:close/>
                <a:moveTo>
                  <a:pt x="16912" y="6674"/>
                </a:moveTo>
                <a:cubicBezTo>
                  <a:pt x="16840" y="6674"/>
                  <a:pt x="16768" y="6577"/>
                  <a:pt x="16696" y="6407"/>
                </a:cubicBezTo>
                <a:cubicBezTo>
                  <a:pt x="16624" y="6019"/>
                  <a:pt x="16696" y="5533"/>
                  <a:pt x="16768" y="5048"/>
                </a:cubicBezTo>
                <a:cubicBezTo>
                  <a:pt x="16912" y="4393"/>
                  <a:pt x="17129" y="3907"/>
                  <a:pt x="17399" y="3519"/>
                </a:cubicBezTo>
                <a:cubicBezTo>
                  <a:pt x="17760" y="3155"/>
                  <a:pt x="18120" y="3058"/>
                  <a:pt x="18409" y="3155"/>
                </a:cubicBezTo>
                <a:cubicBezTo>
                  <a:pt x="18535" y="3155"/>
                  <a:pt x="18607" y="3349"/>
                  <a:pt x="18607" y="3422"/>
                </a:cubicBezTo>
                <a:cubicBezTo>
                  <a:pt x="18535" y="3616"/>
                  <a:pt x="18409" y="3713"/>
                  <a:pt x="18337" y="3616"/>
                </a:cubicBezTo>
                <a:cubicBezTo>
                  <a:pt x="18120" y="3616"/>
                  <a:pt x="17904" y="3713"/>
                  <a:pt x="17687" y="3907"/>
                </a:cubicBezTo>
                <a:cubicBezTo>
                  <a:pt x="17471" y="4199"/>
                  <a:pt x="17327" y="4684"/>
                  <a:pt x="17201" y="5145"/>
                </a:cubicBezTo>
                <a:cubicBezTo>
                  <a:pt x="17129" y="5533"/>
                  <a:pt x="17129" y="5922"/>
                  <a:pt x="17201" y="6310"/>
                </a:cubicBezTo>
                <a:cubicBezTo>
                  <a:pt x="17201" y="6504"/>
                  <a:pt x="17129" y="6577"/>
                  <a:pt x="16984" y="6674"/>
                </a:cubicBezTo>
                <a:cubicBezTo>
                  <a:pt x="16912" y="6674"/>
                  <a:pt x="16912" y="6674"/>
                  <a:pt x="16912" y="6674"/>
                </a:cubicBezTo>
                <a:close/>
              </a:path>
            </a:pathLst>
          </a:custGeom>
          <a:solidFill>
            <a:srgbClr val="CFD7E2"/>
          </a:solidFill>
          <a:ln w="3175">
            <a:miter lim="400000"/>
          </a:ln>
        </p:spPr>
        <p:txBody>
          <a:bodyPr lIns="45719" rIns="45719" anchor="ctr"/>
          <a:lstStyle/>
          <a:p>
            <a:pPr algn="l" defTabSz="457200">
              <a:lnSpc>
                <a:spcPct val="93000"/>
              </a:lnSpc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B85111E1-44B9-6F48-823D-E7743DC7DB38}"/>
              </a:ext>
            </a:extLst>
          </p:cNvPr>
          <p:cNvSpPr/>
          <p:nvPr/>
        </p:nvSpPr>
        <p:spPr>
          <a:xfrm>
            <a:off x="4449164" y="7412199"/>
            <a:ext cx="622488" cy="469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0" h="21600" extrusionOk="0">
                <a:moveTo>
                  <a:pt x="19617" y="1626"/>
                </a:moveTo>
                <a:cubicBezTo>
                  <a:pt x="18751" y="1335"/>
                  <a:pt x="18751" y="1335"/>
                  <a:pt x="18751" y="1335"/>
                </a:cubicBezTo>
                <a:cubicBezTo>
                  <a:pt x="17471" y="849"/>
                  <a:pt x="16065" y="2378"/>
                  <a:pt x="15560" y="4781"/>
                </a:cubicBezTo>
                <a:cubicBezTo>
                  <a:pt x="15055" y="7062"/>
                  <a:pt x="15776" y="9368"/>
                  <a:pt x="17129" y="9926"/>
                </a:cubicBezTo>
                <a:cubicBezTo>
                  <a:pt x="16840" y="11091"/>
                  <a:pt x="16840" y="11091"/>
                  <a:pt x="16840" y="11091"/>
                </a:cubicBezTo>
                <a:cubicBezTo>
                  <a:pt x="16768" y="11091"/>
                  <a:pt x="16624" y="11091"/>
                  <a:pt x="16479" y="11188"/>
                </a:cubicBezTo>
                <a:cubicBezTo>
                  <a:pt x="11233" y="13761"/>
                  <a:pt x="11233" y="13761"/>
                  <a:pt x="11233" y="13761"/>
                </a:cubicBezTo>
                <a:cubicBezTo>
                  <a:pt x="8023" y="9562"/>
                  <a:pt x="8023" y="9562"/>
                  <a:pt x="8023" y="9562"/>
                </a:cubicBezTo>
                <a:cubicBezTo>
                  <a:pt x="7464" y="8786"/>
                  <a:pt x="5752" y="8300"/>
                  <a:pt x="4327" y="9077"/>
                </a:cubicBezTo>
                <a:cubicBezTo>
                  <a:pt x="216" y="11480"/>
                  <a:pt x="0" y="17596"/>
                  <a:pt x="0" y="21600"/>
                </a:cubicBezTo>
                <a:cubicBezTo>
                  <a:pt x="8095" y="21600"/>
                  <a:pt x="8095" y="21600"/>
                  <a:pt x="8095" y="21600"/>
                </a:cubicBezTo>
                <a:cubicBezTo>
                  <a:pt x="8168" y="16722"/>
                  <a:pt x="8168" y="16722"/>
                  <a:pt x="8168" y="16722"/>
                </a:cubicBezTo>
                <a:cubicBezTo>
                  <a:pt x="6743" y="14804"/>
                  <a:pt x="6743" y="14804"/>
                  <a:pt x="6743" y="14804"/>
                </a:cubicBezTo>
                <a:cubicBezTo>
                  <a:pt x="6599" y="14635"/>
                  <a:pt x="6599" y="14343"/>
                  <a:pt x="6743" y="14052"/>
                </a:cubicBezTo>
                <a:cubicBezTo>
                  <a:pt x="6960" y="13858"/>
                  <a:pt x="7176" y="13858"/>
                  <a:pt x="7392" y="14052"/>
                </a:cubicBezTo>
                <a:cubicBezTo>
                  <a:pt x="9808" y="17401"/>
                  <a:pt x="9808" y="17401"/>
                  <a:pt x="9808" y="17401"/>
                </a:cubicBezTo>
                <a:cubicBezTo>
                  <a:pt x="10223" y="17887"/>
                  <a:pt x="10800" y="18057"/>
                  <a:pt x="11287" y="17887"/>
                </a:cubicBezTo>
                <a:cubicBezTo>
                  <a:pt x="17471" y="14804"/>
                  <a:pt x="17471" y="14804"/>
                  <a:pt x="17471" y="14804"/>
                </a:cubicBezTo>
                <a:cubicBezTo>
                  <a:pt x="18264" y="14440"/>
                  <a:pt x="18607" y="13373"/>
                  <a:pt x="18337" y="12329"/>
                </a:cubicBezTo>
                <a:cubicBezTo>
                  <a:pt x="18264" y="11844"/>
                  <a:pt x="17976" y="11480"/>
                  <a:pt x="17687" y="11285"/>
                </a:cubicBezTo>
                <a:cubicBezTo>
                  <a:pt x="17904" y="10120"/>
                  <a:pt x="17904" y="10120"/>
                  <a:pt x="17904" y="10120"/>
                </a:cubicBezTo>
                <a:cubicBezTo>
                  <a:pt x="19184" y="10606"/>
                  <a:pt x="20608" y="9174"/>
                  <a:pt x="21095" y="6771"/>
                </a:cubicBezTo>
                <a:cubicBezTo>
                  <a:pt x="21600" y="4393"/>
                  <a:pt x="20897" y="2087"/>
                  <a:pt x="19617" y="1626"/>
                </a:cubicBezTo>
                <a:close/>
                <a:moveTo>
                  <a:pt x="19671" y="6213"/>
                </a:moveTo>
                <a:cubicBezTo>
                  <a:pt x="19328" y="8033"/>
                  <a:pt x="18264" y="9174"/>
                  <a:pt x="17327" y="8786"/>
                </a:cubicBezTo>
                <a:cubicBezTo>
                  <a:pt x="16335" y="8494"/>
                  <a:pt x="15848" y="6771"/>
                  <a:pt x="16191" y="4975"/>
                </a:cubicBezTo>
                <a:cubicBezTo>
                  <a:pt x="16552" y="3155"/>
                  <a:pt x="17615" y="1893"/>
                  <a:pt x="18607" y="2281"/>
                </a:cubicBezTo>
                <a:cubicBezTo>
                  <a:pt x="19545" y="2670"/>
                  <a:pt x="20031" y="4393"/>
                  <a:pt x="19671" y="6213"/>
                </a:cubicBezTo>
                <a:close/>
                <a:moveTo>
                  <a:pt x="10025" y="0"/>
                </a:moveTo>
                <a:cubicBezTo>
                  <a:pt x="11864" y="0"/>
                  <a:pt x="13360" y="1893"/>
                  <a:pt x="13360" y="4393"/>
                </a:cubicBezTo>
                <a:cubicBezTo>
                  <a:pt x="13360" y="6771"/>
                  <a:pt x="11864" y="8786"/>
                  <a:pt x="10025" y="8786"/>
                </a:cubicBezTo>
                <a:cubicBezTo>
                  <a:pt x="8240" y="8786"/>
                  <a:pt x="6743" y="6771"/>
                  <a:pt x="6743" y="4393"/>
                </a:cubicBezTo>
                <a:cubicBezTo>
                  <a:pt x="6743" y="1893"/>
                  <a:pt x="8240" y="0"/>
                  <a:pt x="10025" y="0"/>
                </a:cubicBezTo>
                <a:close/>
                <a:moveTo>
                  <a:pt x="16912" y="6674"/>
                </a:moveTo>
                <a:cubicBezTo>
                  <a:pt x="16840" y="6674"/>
                  <a:pt x="16768" y="6577"/>
                  <a:pt x="16696" y="6407"/>
                </a:cubicBezTo>
                <a:cubicBezTo>
                  <a:pt x="16624" y="6019"/>
                  <a:pt x="16696" y="5533"/>
                  <a:pt x="16768" y="5048"/>
                </a:cubicBezTo>
                <a:cubicBezTo>
                  <a:pt x="16912" y="4393"/>
                  <a:pt x="17129" y="3907"/>
                  <a:pt x="17399" y="3519"/>
                </a:cubicBezTo>
                <a:cubicBezTo>
                  <a:pt x="17760" y="3155"/>
                  <a:pt x="18120" y="3058"/>
                  <a:pt x="18409" y="3155"/>
                </a:cubicBezTo>
                <a:cubicBezTo>
                  <a:pt x="18535" y="3155"/>
                  <a:pt x="18607" y="3349"/>
                  <a:pt x="18607" y="3422"/>
                </a:cubicBezTo>
                <a:cubicBezTo>
                  <a:pt x="18535" y="3616"/>
                  <a:pt x="18409" y="3713"/>
                  <a:pt x="18337" y="3616"/>
                </a:cubicBezTo>
                <a:cubicBezTo>
                  <a:pt x="18120" y="3616"/>
                  <a:pt x="17904" y="3713"/>
                  <a:pt x="17687" y="3907"/>
                </a:cubicBezTo>
                <a:cubicBezTo>
                  <a:pt x="17471" y="4199"/>
                  <a:pt x="17327" y="4684"/>
                  <a:pt x="17201" y="5145"/>
                </a:cubicBezTo>
                <a:cubicBezTo>
                  <a:pt x="17129" y="5533"/>
                  <a:pt x="17129" y="5922"/>
                  <a:pt x="17201" y="6310"/>
                </a:cubicBezTo>
                <a:cubicBezTo>
                  <a:pt x="17201" y="6504"/>
                  <a:pt x="17129" y="6577"/>
                  <a:pt x="16984" y="6674"/>
                </a:cubicBezTo>
                <a:cubicBezTo>
                  <a:pt x="16912" y="6674"/>
                  <a:pt x="16912" y="6674"/>
                  <a:pt x="16912" y="6674"/>
                </a:cubicBezTo>
                <a:close/>
              </a:path>
            </a:pathLst>
          </a:custGeom>
          <a:solidFill>
            <a:srgbClr val="CFD7E2"/>
          </a:solidFill>
          <a:ln w="3175">
            <a:miter lim="400000"/>
          </a:ln>
        </p:spPr>
        <p:txBody>
          <a:bodyPr lIns="45719" rIns="45719" anchor="ctr"/>
          <a:lstStyle/>
          <a:p>
            <a:pPr algn="l" defTabSz="457200">
              <a:lnSpc>
                <a:spcPct val="93000"/>
              </a:lnSpc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0" name="Shape">
            <a:extLst>
              <a:ext uri="{FF2B5EF4-FFF2-40B4-BE49-F238E27FC236}">
                <a16:creationId xmlns:a16="http://schemas.microsoft.com/office/drawing/2014/main" id="{6F53D1EC-994E-204C-B26A-F94025FC056E}"/>
              </a:ext>
            </a:extLst>
          </p:cNvPr>
          <p:cNvSpPr/>
          <p:nvPr/>
        </p:nvSpPr>
        <p:spPr>
          <a:xfrm>
            <a:off x="7163810" y="7412199"/>
            <a:ext cx="622488" cy="469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0" h="21600" extrusionOk="0">
                <a:moveTo>
                  <a:pt x="19617" y="1626"/>
                </a:moveTo>
                <a:cubicBezTo>
                  <a:pt x="18751" y="1335"/>
                  <a:pt x="18751" y="1335"/>
                  <a:pt x="18751" y="1335"/>
                </a:cubicBezTo>
                <a:cubicBezTo>
                  <a:pt x="17471" y="849"/>
                  <a:pt x="16065" y="2378"/>
                  <a:pt x="15560" y="4781"/>
                </a:cubicBezTo>
                <a:cubicBezTo>
                  <a:pt x="15055" y="7062"/>
                  <a:pt x="15776" y="9368"/>
                  <a:pt x="17129" y="9926"/>
                </a:cubicBezTo>
                <a:cubicBezTo>
                  <a:pt x="16840" y="11091"/>
                  <a:pt x="16840" y="11091"/>
                  <a:pt x="16840" y="11091"/>
                </a:cubicBezTo>
                <a:cubicBezTo>
                  <a:pt x="16768" y="11091"/>
                  <a:pt x="16624" y="11091"/>
                  <a:pt x="16479" y="11188"/>
                </a:cubicBezTo>
                <a:cubicBezTo>
                  <a:pt x="11233" y="13761"/>
                  <a:pt x="11233" y="13761"/>
                  <a:pt x="11233" y="13761"/>
                </a:cubicBezTo>
                <a:cubicBezTo>
                  <a:pt x="8023" y="9562"/>
                  <a:pt x="8023" y="9562"/>
                  <a:pt x="8023" y="9562"/>
                </a:cubicBezTo>
                <a:cubicBezTo>
                  <a:pt x="7464" y="8786"/>
                  <a:pt x="5752" y="8300"/>
                  <a:pt x="4327" y="9077"/>
                </a:cubicBezTo>
                <a:cubicBezTo>
                  <a:pt x="216" y="11480"/>
                  <a:pt x="0" y="17596"/>
                  <a:pt x="0" y="21600"/>
                </a:cubicBezTo>
                <a:cubicBezTo>
                  <a:pt x="8095" y="21600"/>
                  <a:pt x="8095" y="21600"/>
                  <a:pt x="8095" y="21600"/>
                </a:cubicBezTo>
                <a:cubicBezTo>
                  <a:pt x="8168" y="16722"/>
                  <a:pt x="8168" y="16722"/>
                  <a:pt x="8168" y="16722"/>
                </a:cubicBezTo>
                <a:cubicBezTo>
                  <a:pt x="6743" y="14804"/>
                  <a:pt x="6743" y="14804"/>
                  <a:pt x="6743" y="14804"/>
                </a:cubicBezTo>
                <a:cubicBezTo>
                  <a:pt x="6599" y="14635"/>
                  <a:pt x="6599" y="14343"/>
                  <a:pt x="6743" y="14052"/>
                </a:cubicBezTo>
                <a:cubicBezTo>
                  <a:pt x="6960" y="13858"/>
                  <a:pt x="7176" y="13858"/>
                  <a:pt x="7392" y="14052"/>
                </a:cubicBezTo>
                <a:cubicBezTo>
                  <a:pt x="9808" y="17401"/>
                  <a:pt x="9808" y="17401"/>
                  <a:pt x="9808" y="17401"/>
                </a:cubicBezTo>
                <a:cubicBezTo>
                  <a:pt x="10223" y="17887"/>
                  <a:pt x="10800" y="18057"/>
                  <a:pt x="11287" y="17887"/>
                </a:cubicBezTo>
                <a:cubicBezTo>
                  <a:pt x="17471" y="14804"/>
                  <a:pt x="17471" y="14804"/>
                  <a:pt x="17471" y="14804"/>
                </a:cubicBezTo>
                <a:cubicBezTo>
                  <a:pt x="18264" y="14440"/>
                  <a:pt x="18607" y="13373"/>
                  <a:pt x="18337" y="12329"/>
                </a:cubicBezTo>
                <a:cubicBezTo>
                  <a:pt x="18264" y="11844"/>
                  <a:pt x="17976" y="11480"/>
                  <a:pt x="17687" y="11285"/>
                </a:cubicBezTo>
                <a:cubicBezTo>
                  <a:pt x="17904" y="10120"/>
                  <a:pt x="17904" y="10120"/>
                  <a:pt x="17904" y="10120"/>
                </a:cubicBezTo>
                <a:cubicBezTo>
                  <a:pt x="19184" y="10606"/>
                  <a:pt x="20608" y="9174"/>
                  <a:pt x="21095" y="6771"/>
                </a:cubicBezTo>
                <a:cubicBezTo>
                  <a:pt x="21600" y="4393"/>
                  <a:pt x="20897" y="2087"/>
                  <a:pt x="19617" y="1626"/>
                </a:cubicBezTo>
                <a:close/>
                <a:moveTo>
                  <a:pt x="19671" y="6213"/>
                </a:moveTo>
                <a:cubicBezTo>
                  <a:pt x="19328" y="8033"/>
                  <a:pt x="18264" y="9174"/>
                  <a:pt x="17327" y="8786"/>
                </a:cubicBezTo>
                <a:cubicBezTo>
                  <a:pt x="16335" y="8494"/>
                  <a:pt x="15848" y="6771"/>
                  <a:pt x="16191" y="4975"/>
                </a:cubicBezTo>
                <a:cubicBezTo>
                  <a:pt x="16552" y="3155"/>
                  <a:pt x="17615" y="1893"/>
                  <a:pt x="18607" y="2281"/>
                </a:cubicBezTo>
                <a:cubicBezTo>
                  <a:pt x="19545" y="2670"/>
                  <a:pt x="20031" y="4393"/>
                  <a:pt x="19671" y="6213"/>
                </a:cubicBezTo>
                <a:close/>
                <a:moveTo>
                  <a:pt x="10025" y="0"/>
                </a:moveTo>
                <a:cubicBezTo>
                  <a:pt x="11864" y="0"/>
                  <a:pt x="13360" y="1893"/>
                  <a:pt x="13360" y="4393"/>
                </a:cubicBezTo>
                <a:cubicBezTo>
                  <a:pt x="13360" y="6771"/>
                  <a:pt x="11864" y="8786"/>
                  <a:pt x="10025" y="8786"/>
                </a:cubicBezTo>
                <a:cubicBezTo>
                  <a:pt x="8240" y="8786"/>
                  <a:pt x="6743" y="6771"/>
                  <a:pt x="6743" y="4393"/>
                </a:cubicBezTo>
                <a:cubicBezTo>
                  <a:pt x="6743" y="1893"/>
                  <a:pt x="8240" y="0"/>
                  <a:pt x="10025" y="0"/>
                </a:cubicBezTo>
                <a:close/>
                <a:moveTo>
                  <a:pt x="16912" y="6674"/>
                </a:moveTo>
                <a:cubicBezTo>
                  <a:pt x="16840" y="6674"/>
                  <a:pt x="16768" y="6577"/>
                  <a:pt x="16696" y="6407"/>
                </a:cubicBezTo>
                <a:cubicBezTo>
                  <a:pt x="16624" y="6019"/>
                  <a:pt x="16696" y="5533"/>
                  <a:pt x="16768" y="5048"/>
                </a:cubicBezTo>
                <a:cubicBezTo>
                  <a:pt x="16912" y="4393"/>
                  <a:pt x="17129" y="3907"/>
                  <a:pt x="17399" y="3519"/>
                </a:cubicBezTo>
                <a:cubicBezTo>
                  <a:pt x="17760" y="3155"/>
                  <a:pt x="18120" y="3058"/>
                  <a:pt x="18409" y="3155"/>
                </a:cubicBezTo>
                <a:cubicBezTo>
                  <a:pt x="18535" y="3155"/>
                  <a:pt x="18607" y="3349"/>
                  <a:pt x="18607" y="3422"/>
                </a:cubicBezTo>
                <a:cubicBezTo>
                  <a:pt x="18535" y="3616"/>
                  <a:pt x="18409" y="3713"/>
                  <a:pt x="18337" y="3616"/>
                </a:cubicBezTo>
                <a:cubicBezTo>
                  <a:pt x="18120" y="3616"/>
                  <a:pt x="17904" y="3713"/>
                  <a:pt x="17687" y="3907"/>
                </a:cubicBezTo>
                <a:cubicBezTo>
                  <a:pt x="17471" y="4199"/>
                  <a:pt x="17327" y="4684"/>
                  <a:pt x="17201" y="5145"/>
                </a:cubicBezTo>
                <a:cubicBezTo>
                  <a:pt x="17129" y="5533"/>
                  <a:pt x="17129" y="5922"/>
                  <a:pt x="17201" y="6310"/>
                </a:cubicBezTo>
                <a:cubicBezTo>
                  <a:pt x="17201" y="6504"/>
                  <a:pt x="17129" y="6577"/>
                  <a:pt x="16984" y="6674"/>
                </a:cubicBezTo>
                <a:cubicBezTo>
                  <a:pt x="16912" y="6674"/>
                  <a:pt x="16912" y="6674"/>
                  <a:pt x="16912" y="6674"/>
                </a:cubicBezTo>
                <a:close/>
              </a:path>
            </a:pathLst>
          </a:custGeom>
          <a:solidFill>
            <a:srgbClr val="CFD7E2"/>
          </a:solidFill>
          <a:ln w="3175">
            <a:miter lim="400000"/>
          </a:ln>
        </p:spPr>
        <p:txBody>
          <a:bodyPr lIns="45719" rIns="45719" anchor="ctr"/>
          <a:lstStyle/>
          <a:p>
            <a:pPr algn="l" defTabSz="457200">
              <a:lnSpc>
                <a:spcPct val="93000"/>
              </a:lnSpc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3F0F88BA-5579-EF40-BAF5-C810F3241008}"/>
              </a:ext>
            </a:extLst>
          </p:cNvPr>
          <p:cNvSpPr/>
          <p:nvPr/>
        </p:nvSpPr>
        <p:spPr>
          <a:xfrm>
            <a:off x="9943769" y="7412199"/>
            <a:ext cx="622488" cy="469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0" h="21600" extrusionOk="0">
                <a:moveTo>
                  <a:pt x="19617" y="1626"/>
                </a:moveTo>
                <a:cubicBezTo>
                  <a:pt x="18751" y="1335"/>
                  <a:pt x="18751" y="1335"/>
                  <a:pt x="18751" y="1335"/>
                </a:cubicBezTo>
                <a:cubicBezTo>
                  <a:pt x="17471" y="849"/>
                  <a:pt x="16065" y="2378"/>
                  <a:pt x="15560" y="4781"/>
                </a:cubicBezTo>
                <a:cubicBezTo>
                  <a:pt x="15055" y="7062"/>
                  <a:pt x="15776" y="9368"/>
                  <a:pt x="17129" y="9926"/>
                </a:cubicBezTo>
                <a:cubicBezTo>
                  <a:pt x="16840" y="11091"/>
                  <a:pt x="16840" y="11091"/>
                  <a:pt x="16840" y="11091"/>
                </a:cubicBezTo>
                <a:cubicBezTo>
                  <a:pt x="16768" y="11091"/>
                  <a:pt x="16624" y="11091"/>
                  <a:pt x="16479" y="11188"/>
                </a:cubicBezTo>
                <a:cubicBezTo>
                  <a:pt x="11233" y="13761"/>
                  <a:pt x="11233" y="13761"/>
                  <a:pt x="11233" y="13761"/>
                </a:cubicBezTo>
                <a:cubicBezTo>
                  <a:pt x="8023" y="9562"/>
                  <a:pt x="8023" y="9562"/>
                  <a:pt x="8023" y="9562"/>
                </a:cubicBezTo>
                <a:cubicBezTo>
                  <a:pt x="7464" y="8786"/>
                  <a:pt x="5752" y="8300"/>
                  <a:pt x="4327" y="9077"/>
                </a:cubicBezTo>
                <a:cubicBezTo>
                  <a:pt x="216" y="11480"/>
                  <a:pt x="0" y="17596"/>
                  <a:pt x="0" y="21600"/>
                </a:cubicBezTo>
                <a:cubicBezTo>
                  <a:pt x="8095" y="21600"/>
                  <a:pt x="8095" y="21600"/>
                  <a:pt x="8095" y="21600"/>
                </a:cubicBezTo>
                <a:cubicBezTo>
                  <a:pt x="8168" y="16722"/>
                  <a:pt x="8168" y="16722"/>
                  <a:pt x="8168" y="16722"/>
                </a:cubicBezTo>
                <a:cubicBezTo>
                  <a:pt x="6743" y="14804"/>
                  <a:pt x="6743" y="14804"/>
                  <a:pt x="6743" y="14804"/>
                </a:cubicBezTo>
                <a:cubicBezTo>
                  <a:pt x="6599" y="14635"/>
                  <a:pt x="6599" y="14343"/>
                  <a:pt x="6743" y="14052"/>
                </a:cubicBezTo>
                <a:cubicBezTo>
                  <a:pt x="6960" y="13858"/>
                  <a:pt x="7176" y="13858"/>
                  <a:pt x="7392" y="14052"/>
                </a:cubicBezTo>
                <a:cubicBezTo>
                  <a:pt x="9808" y="17401"/>
                  <a:pt x="9808" y="17401"/>
                  <a:pt x="9808" y="17401"/>
                </a:cubicBezTo>
                <a:cubicBezTo>
                  <a:pt x="10223" y="17887"/>
                  <a:pt x="10800" y="18057"/>
                  <a:pt x="11287" y="17887"/>
                </a:cubicBezTo>
                <a:cubicBezTo>
                  <a:pt x="17471" y="14804"/>
                  <a:pt x="17471" y="14804"/>
                  <a:pt x="17471" y="14804"/>
                </a:cubicBezTo>
                <a:cubicBezTo>
                  <a:pt x="18264" y="14440"/>
                  <a:pt x="18607" y="13373"/>
                  <a:pt x="18337" y="12329"/>
                </a:cubicBezTo>
                <a:cubicBezTo>
                  <a:pt x="18264" y="11844"/>
                  <a:pt x="17976" y="11480"/>
                  <a:pt x="17687" y="11285"/>
                </a:cubicBezTo>
                <a:cubicBezTo>
                  <a:pt x="17904" y="10120"/>
                  <a:pt x="17904" y="10120"/>
                  <a:pt x="17904" y="10120"/>
                </a:cubicBezTo>
                <a:cubicBezTo>
                  <a:pt x="19184" y="10606"/>
                  <a:pt x="20608" y="9174"/>
                  <a:pt x="21095" y="6771"/>
                </a:cubicBezTo>
                <a:cubicBezTo>
                  <a:pt x="21600" y="4393"/>
                  <a:pt x="20897" y="2087"/>
                  <a:pt x="19617" y="1626"/>
                </a:cubicBezTo>
                <a:close/>
                <a:moveTo>
                  <a:pt x="19671" y="6213"/>
                </a:moveTo>
                <a:cubicBezTo>
                  <a:pt x="19328" y="8033"/>
                  <a:pt x="18264" y="9174"/>
                  <a:pt x="17327" y="8786"/>
                </a:cubicBezTo>
                <a:cubicBezTo>
                  <a:pt x="16335" y="8494"/>
                  <a:pt x="15848" y="6771"/>
                  <a:pt x="16191" y="4975"/>
                </a:cubicBezTo>
                <a:cubicBezTo>
                  <a:pt x="16552" y="3155"/>
                  <a:pt x="17615" y="1893"/>
                  <a:pt x="18607" y="2281"/>
                </a:cubicBezTo>
                <a:cubicBezTo>
                  <a:pt x="19545" y="2670"/>
                  <a:pt x="20031" y="4393"/>
                  <a:pt x="19671" y="6213"/>
                </a:cubicBezTo>
                <a:close/>
                <a:moveTo>
                  <a:pt x="10025" y="0"/>
                </a:moveTo>
                <a:cubicBezTo>
                  <a:pt x="11864" y="0"/>
                  <a:pt x="13360" y="1893"/>
                  <a:pt x="13360" y="4393"/>
                </a:cubicBezTo>
                <a:cubicBezTo>
                  <a:pt x="13360" y="6771"/>
                  <a:pt x="11864" y="8786"/>
                  <a:pt x="10025" y="8786"/>
                </a:cubicBezTo>
                <a:cubicBezTo>
                  <a:pt x="8240" y="8786"/>
                  <a:pt x="6743" y="6771"/>
                  <a:pt x="6743" y="4393"/>
                </a:cubicBezTo>
                <a:cubicBezTo>
                  <a:pt x="6743" y="1893"/>
                  <a:pt x="8240" y="0"/>
                  <a:pt x="10025" y="0"/>
                </a:cubicBezTo>
                <a:close/>
                <a:moveTo>
                  <a:pt x="16912" y="6674"/>
                </a:moveTo>
                <a:cubicBezTo>
                  <a:pt x="16840" y="6674"/>
                  <a:pt x="16768" y="6577"/>
                  <a:pt x="16696" y="6407"/>
                </a:cubicBezTo>
                <a:cubicBezTo>
                  <a:pt x="16624" y="6019"/>
                  <a:pt x="16696" y="5533"/>
                  <a:pt x="16768" y="5048"/>
                </a:cubicBezTo>
                <a:cubicBezTo>
                  <a:pt x="16912" y="4393"/>
                  <a:pt x="17129" y="3907"/>
                  <a:pt x="17399" y="3519"/>
                </a:cubicBezTo>
                <a:cubicBezTo>
                  <a:pt x="17760" y="3155"/>
                  <a:pt x="18120" y="3058"/>
                  <a:pt x="18409" y="3155"/>
                </a:cubicBezTo>
                <a:cubicBezTo>
                  <a:pt x="18535" y="3155"/>
                  <a:pt x="18607" y="3349"/>
                  <a:pt x="18607" y="3422"/>
                </a:cubicBezTo>
                <a:cubicBezTo>
                  <a:pt x="18535" y="3616"/>
                  <a:pt x="18409" y="3713"/>
                  <a:pt x="18337" y="3616"/>
                </a:cubicBezTo>
                <a:cubicBezTo>
                  <a:pt x="18120" y="3616"/>
                  <a:pt x="17904" y="3713"/>
                  <a:pt x="17687" y="3907"/>
                </a:cubicBezTo>
                <a:cubicBezTo>
                  <a:pt x="17471" y="4199"/>
                  <a:pt x="17327" y="4684"/>
                  <a:pt x="17201" y="5145"/>
                </a:cubicBezTo>
                <a:cubicBezTo>
                  <a:pt x="17129" y="5533"/>
                  <a:pt x="17129" y="5922"/>
                  <a:pt x="17201" y="6310"/>
                </a:cubicBezTo>
                <a:cubicBezTo>
                  <a:pt x="17201" y="6504"/>
                  <a:pt x="17129" y="6577"/>
                  <a:pt x="16984" y="6674"/>
                </a:cubicBezTo>
                <a:cubicBezTo>
                  <a:pt x="16912" y="6674"/>
                  <a:pt x="16912" y="6674"/>
                  <a:pt x="16912" y="6674"/>
                </a:cubicBezTo>
                <a:close/>
              </a:path>
            </a:pathLst>
          </a:custGeom>
          <a:solidFill>
            <a:srgbClr val="CFD7E2"/>
          </a:solidFill>
          <a:ln w="3175">
            <a:miter lim="400000"/>
          </a:ln>
        </p:spPr>
        <p:txBody>
          <a:bodyPr lIns="45719" rIns="45719" anchor="ctr"/>
          <a:lstStyle/>
          <a:p>
            <a:pPr algn="l" defTabSz="457200">
              <a:lnSpc>
                <a:spcPct val="93000"/>
              </a:lnSpc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91783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">
            <a:extLst>
              <a:ext uri="{FF2B5EF4-FFF2-40B4-BE49-F238E27FC236}">
                <a16:creationId xmlns:a16="http://schemas.microsoft.com/office/drawing/2014/main" id="{EF8947C9-AE30-294A-8D8D-5608E26F66EE}"/>
              </a:ext>
            </a:extLst>
          </p:cNvPr>
          <p:cNvSpPr/>
          <p:nvPr/>
        </p:nvSpPr>
        <p:spPr>
          <a:xfrm>
            <a:off x="2373086" y="4073708"/>
            <a:ext cx="4000305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id="{8C0A7714-C7DC-A140-937E-25195B4AABF0}"/>
              </a:ext>
            </a:extLst>
          </p:cNvPr>
          <p:cNvSpPr/>
          <p:nvPr/>
        </p:nvSpPr>
        <p:spPr>
          <a:xfrm>
            <a:off x="5269890" y="1864655"/>
            <a:ext cx="2207002" cy="2209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1C926B8-C097-BE42-B8D1-0BC3829E6F53}"/>
              </a:ext>
            </a:extLst>
          </p:cNvPr>
          <p:cNvSpPr/>
          <p:nvPr/>
        </p:nvSpPr>
        <p:spPr>
          <a:xfrm>
            <a:off x="4760408" y="4073708"/>
            <a:ext cx="1612984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7E95F428-8D99-C045-B697-18CC08255862}"/>
              </a:ext>
            </a:extLst>
          </p:cNvPr>
          <p:cNvSpPr/>
          <p:nvPr/>
        </p:nvSpPr>
        <p:spPr>
          <a:xfrm>
            <a:off x="6373391" y="4073708"/>
            <a:ext cx="1101663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EAAB327-5716-5047-B38A-B3A695CEA50F}"/>
              </a:ext>
            </a:extLst>
          </p:cNvPr>
          <p:cNvSpPr/>
          <p:nvPr/>
        </p:nvSpPr>
        <p:spPr>
          <a:xfrm>
            <a:off x="6371554" y="4073708"/>
            <a:ext cx="3871452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C2E142-F786-1644-B8B1-79C4740FA0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5450444" y="2048072"/>
            <a:ext cx="1842219" cy="18422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0C3DCA2-135C-9646-B18A-DB69ECDE4676}"/>
              </a:ext>
            </a:extLst>
          </p:cNvPr>
          <p:cNvSpPr txBox="1"/>
          <p:nvPr/>
        </p:nvSpPr>
        <p:spPr>
          <a:xfrm>
            <a:off x="2461697" y="418185"/>
            <a:ext cx="8155439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Topic Modeling (Top Words)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926C7A-A21E-2740-873D-488C476CB18C}"/>
              </a:ext>
            </a:extLst>
          </p:cNvPr>
          <p:cNvSpPr txBox="1"/>
          <p:nvPr/>
        </p:nvSpPr>
        <p:spPr>
          <a:xfrm>
            <a:off x="1462061" y="7228782"/>
            <a:ext cx="1908368" cy="250324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gun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c</a:t>
            </a: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ontrol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laws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v</a:t>
            </a: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iolence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owners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C13CBB-F721-5E41-A893-74F7B5EE8A55}"/>
              </a:ext>
            </a:extLst>
          </p:cNvPr>
          <p:cNvSpPr txBox="1"/>
          <p:nvPr/>
        </p:nvSpPr>
        <p:spPr>
          <a:xfrm>
            <a:off x="3582863" y="7250351"/>
            <a:ext cx="2355090" cy="250324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t</a:t>
            </a: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cot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trump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pjnet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1a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trump2016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2066E1-2F41-8E44-AEDF-F9DCDFD6134C}"/>
              </a:ext>
            </a:extLst>
          </p:cNvPr>
          <p:cNvSpPr txBox="1"/>
          <p:nvPr/>
        </p:nvSpPr>
        <p:spPr>
          <a:xfrm>
            <a:off x="6494597" y="7228783"/>
            <a:ext cx="1908368" cy="250324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guns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p</a:t>
            </a: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eop</a:t>
            </a: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le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kill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problem</a:t>
            </a:r>
          </a:p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many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D4CC62-DBDE-2A4B-B894-541F8B94CC66}"/>
              </a:ext>
            </a:extLst>
          </p:cNvPr>
          <p:cNvSpPr txBox="1"/>
          <p:nvPr/>
        </p:nvSpPr>
        <p:spPr>
          <a:xfrm>
            <a:off x="9288822" y="7250351"/>
            <a:ext cx="1908368" cy="250324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nra</a:t>
            </a:r>
          </a:p>
          <a:p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mass</a:t>
            </a:r>
          </a:p>
          <a:p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shooting</a:t>
            </a:r>
          </a:p>
          <a:p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time</a:t>
            </a:r>
          </a:p>
          <a:p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gop</a:t>
            </a:r>
          </a:p>
        </p:txBody>
      </p:sp>
    </p:spTree>
    <p:extLst>
      <p:ext uri="{BB962C8B-B14F-4D97-AF65-F5344CB8AC3E}">
        <p14:creationId xmlns:p14="http://schemas.microsoft.com/office/powerpoint/2010/main" val="177653693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">
            <a:extLst>
              <a:ext uri="{FF2B5EF4-FFF2-40B4-BE49-F238E27FC236}">
                <a16:creationId xmlns:a16="http://schemas.microsoft.com/office/drawing/2014/main" id="{EF8947C9-AE30-294A-8D8D-5608E26F66EE}"/>
              </a:ext>
            </a:extLst>
          </p:cNvPr>
          <p:cNvSpPr/>
          <p:nvPr/>
        </p:nvSpPr>
        <p:spPr>
          <a:xfrm>
            <a:off x="2373086" y="4073708"/>
            <a:ext cx="4000305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id="{8C0A7714-C7DC-A140-937E-25195B4AABF0}"/>
              </a:ext>
            </a:extLst>
          </p:cNvPr>
          <p:cNvSpPr/>
          <p:nvPr/>
        </p:nvSpPr>
        <p:spPr>
          <a:xfrm>
            <a:off x="5269890" y="1864655"/>
            <a:ext cx="2207002" cy="2209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1C926B8-C097-BE42-B8D1-0BC3829E6F53}"/>
              </a:ext>
            </a:extLst>
          </p:cNvPr>
          <p:cNvSpPr/>
          <p:nvPr/>
        </p:nvSpPr>
        <p:spPr>
          <a:xfrm>
            <a:off x="4760408" y="4073708"/>
            <a:ext cx="1612984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7E95F428-8D99-C045-B697-18CC08255862}"/>
              </a:ext>
            </a:extLst>
          </p:cNvPr>
          <p:cNvSpPr/>
          <p:nvPr/>
        </p:nvSpPr>
        <p:spPr>
          <a:xfrm>
            <a:off x="6373391" y="4073708"/>
            <a:ext cx="1101663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EAAB327-5716-5047-B38A-B3A695CEA50F}"/>
              </a:ext>
            </a:extLst>
          </p:cNvPr>
          <p:cNvSpPr/>
          <p:nvPr/>
        </p:nvSpPr>
        <p:spPr>
          <a:xfrm>
            <a:off x="6371553" y="4073708"/>
            <a:ext cx="3861017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C2E142-F786-1644-B8B1-79C4740FA0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5450444" y="2048072"/>
            <a:ext cx="1842219" cy="18422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0C3DCA2-135C-9646-B18A-DB69ECDE4676}"/>
              </a:ext>
            </a:extLst>
          </p:cNvPr>
          <p:cNvSpPr txBox="1"/>
          <p:nvPr/>
        </p:nvSpPr>
        <p:spPr>
          <a:xfrm>
            <a:off x="4289919" y="418185"/>
            <a:ext cx="4498989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Topic Modeling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892342-C854-BA43-981A-E5736CE8DD93}"/>
              </a:ext>
            </a:extLst>
          </p:cNvPr>
          <p:cNvSpPr txBox="1"/>
          <p:nvPr/>
        </p:nvSpPr>
        <p:spPr>
          <a:xfrm>
            <a:off x="9157022" y="7272991"/>
            <a:ext cx="2151095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Anti NRA/GOP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9FE4A9-18A7-A741-AED7-9090E6B8981C}"/>
              </a:ext>
            </a:extLst>
          </p:cNvPr>
          <p:cNvSpPr txBox="1"/>
          <p:nvPr/>
        </p:nvSpPr>
        <p:spPr>
          <a:xfrm>
            <a:off x="3437533" y="7272991"/>
            <a:ext cx="2614200" cy="53347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Conservative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78AEE8-1071-DC40-9DD9-64DD73206C2B}"/>
              </a:ext>
            </a:extLst>
          </p:cNvPr>
          <p:cNvSpPr txBox="1"/>
          <p:nvPr/>
        </p:nvSpPr>
        <p:spPr>
          <a:xfrm>
            <a:off x="6413054" y="7228781"/>
            <a:ext cx="2151095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Informal Discussion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87D882-0023-A44F-B01E-15BFA70E1F78}"/>
              </a:ext>
            </a:extLst>
          </p:cNvPr>
          <p:cNvSpPr txBox="1"/>
          <p:nvPr/>
        </p:nvSpPr>
        <p:spPr>
          <a:xfrm>
            <a:off x="1750378" y="7228781"/>
            <a:ext cx="1455601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Gun Laws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29186411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">
            <a:extLst>
              <a:ext uri="{FF2B5EF4-FFF2-40B4-BE49-F238E27FC236}">
                <a16:creationId xmlns:a16="http://schemas.microsoft.com/office/drawing/2014/main" id="{EF8947C9-AE30-294A-8D8D-5608E26F66EE}"/>
              </a:ext>
            </a:extLst>
          </p:cNvPr>
          <p:cNvSpPr/>
          <p:nvPr/>
        </p:nvSpPr>
        <p:spPr>
          <a:xfrm>
            <a:off x="2373086" y="4073708"/>
            <a:ext cx="4000305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id="{8C0A7714-C7DC-A140-937E-25195B4AABF0}"/>
              </a:ext>
            </a:extLst>
          </p:cNvPr>
          <p:cNvSpPr/>
          <p:nvPr/>
        </p:nvSpPr>
        <p:spPr>
          <a:xfrm>
            <a:off x="5269890" y="1864655"/>
            <a:ext cx="2207002" cy="2209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1C926B8-C097-BE42-B8D1-0BC3829E6F53}"/>
              </a:ext>
            </a:extLst>
          </p:cNvPr>
          <p:cNvSpPr/>
          <p:nvPr/>
        </p:nvSpPr>
        <p:spPr>
          <a:xfrm>
            <a:off x="4760408" y="4073708"/>
            <a:ext cx="1612984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7E95F428-8D99-C045-B697-18CC08255862}"/>
              </a:ext>
            </a:extLst>
          </p:cNvPr>
          <p:cNvSpPr/>
          <p:nvPr/>
        </p:nvSpPr>
        <p:spPr>
          <a:xfrm>
            <a:off x="6373391" y="4073708"/>
            <a:ext cx="1101663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EAAB327-5716-5047-B38A-B3A695CEA50F}"/>
              </a:ext>
            </a:extLst>
          </p:cNvPr>
          <p:cNvSpPr/>
          <p:nvPr/>
        </p:nvSpPr>
        <p:spPr>
          <a:xfrm>
            <a:off x="6371553" y="4073708"/>
            <a:ext cx="3861017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C2E142-F786-1644-B8B1-79C4740FA0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5450444" y="2048072"/>
            <a:ext cx="1842219" cy="18422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0C3DCA2-135C-9646-B18A-DB69ECDE4676}"/>
              </a:ext>
            </a:extLst>
          </p:cNvPr>
          <p:cNvSpPr txBox="1"/>
          <p:nvPr/>
        </p:nvSpPr>
        <p:spPr>
          <a:xfrm>
            <a:off x="4289919" y="418185"/>
            <a:ext cx="4498989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Topic Modeling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892342-C854-BA43-981A-E5736CE8DD93}"/>
              </a:ext>
            </a:extLst>
          </p:cNvPr>
          <p:cNvSpPr txBox="1"/>
          <p:nvPr/>
        </p:nvSpPr>
        <p:spPr>
          <a:xfrm>
            <a:off x="9157022" y="7272991"/>
            <a:ext cx="2151095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Anti NRA/GOP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9FE4A9-18A7-A741-AED7-9090E6B8981C}"/>
              </a:ext>
            </a:extLst>
          </p:cNvPr>
          <p:cNvSpPr txBox="1"/>
          <p:nvPr/>
        </p:nvSpPr>
        <p:spPr>
          <a:xfrm>
            <a:off x="3437533" y="7272991"/>
            <a:ext cx="2614200" cy="53347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Conservative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78AEE8-1071-DC40-9DD9-64DD73206C2B}"/>
              </a:ext>
            </a:extLst>
          </p:cNvPr>
          <p:cNvSpPr txBox="1"/>
          <p:nvPr/>
        </p:nvSpPr>
        <p:spPr>
          <a:xfrm>
            <a:off x="6413054" y="7228781"/>
            <a:ext cx="2151095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Informal Discussion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87D882-0023-A44F-B01E-15BFA70E1F78}"/>
              </a:ext>
            </a:extLst>
          </p:cNvPr>
          <p:cNvSpPr txBox="1"/>
          <p:nvPr/>
        </p:nvSpPr>
        <p:spPr>
          <a:xfrm>
            <a:off x="1750378" y="7228781"/>
            <a:ext cx="1455601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Gun Laws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F83EA2EC-B7A6-074B-8544-30FDB3B80CC6}"/>
              </a:ext>
            </a:extLst>
          </p:cNvPr>
          <p:cNvSpPr/>
          <p:nvPr/>
        </p:nvSpPr>
        <p:spPr>
          <a:xfrm>
            <a:off x="3411967" y="6099344"/>
            <a:ext cx="2624541" cy="2626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5648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0C3DCA2-135C-9646-B18A-DB69ECDE4676}"/>
              </a:ext>
            </a:extLst>
          </p:cNvPr>
          <p:cNvSpPr txBox="1"/>
          <p:nvPr/>
        </p:nvSpPr>
        <p:spPr>
          <a:xfrm>
            <a:off x="2403992" y="418185"/>
            <a:ext cx="8270855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Conservative Cluster Analysis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4D4C9E-FA1D-5B4E-9A18-2A813B00F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524" y="1930400"/>
            <a:ext cx="12525789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1463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">
            <a:extLst>
              <a:ext uri="{FF2B5EF4-FFF2-40B4-BE49-F238E27FC236}">
                <a16:creationId xmlns:a16="http://schemas.microsoft.com/office/drawing/2014/main" id="{EF8947C9-AE30-294A-8D8D-5608E26F66EE}"/>
              </a:ext>
            </a:extLst>
          </p:cNvPr>
          <p:cNvSpPr/>
          <p:nvPr/>
        </p:nvSpPr>
        <p:spPr>
          <a:xfrm>
            <a:off x="2373086" y="4073708"/>
            <a:ext cx="4000305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id="{8C0A7714-C7DC-A140-937E-25195B4AABF0}"/>
              </a:ext>
            </a:extLst>
          </p:cNvPr>
          <p:cNvSpPr/>
          <p:nvPr/>
        </p:nvSpPr>
        <p:spPr>
          <a:xfrm>
            <a:off x="5269890" y="1864655"/>
            <a:ext cx="2207002" cy="2209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1C926B8-C097-BE42-B8D1-0BC3829E6F53}"/>
              </a:ext>
            </a:extLst>
          </p:cNvPr>
          <p:cNvSpPr/>
          <p:nvPr/>
        </p:nvSpPr>
        <p:spPr>
          <a:xfrm>
            <a:off x="4760408" y="4073708"/>
            <a:ext cx="1612984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0800"/>
                  <a:pt x="0" y="10800"/>
                  <a:pt x="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7E95F428-8D99-C045-B697-18CC08255862}"/>
              </a:ext>
            </a:extLst>
          </p:cNvPr>
          <p:cNvSpPr/>
          <p:nvPr/>
        </p:nvSpPr>
        <p:spPr>
          <a:xfrm>
            <a:off x="6373391" y="4073708"/>
            <a:ext cx="1101663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EAAB327-5716-5047-B38A-B3A695CEA50F}"/>
              </a:ext>
            </a:extLst>
          </p:cNvPr>
          <p:cNvSpPr/>
          <p:nvPr/>
        </p:nvSpPr>
        <p:spPr>
          <a:xfrm>
            <a:off x="6371553" y="4073708"/>
            <a:ext cx="3861017" cy="3155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10800"/>
                  <a:pt x="21600" y="10800"/>
                  <a:pt x="21600" y="21600"/>
                </a:cubicBezTo>
              </a:path>
            </a:pathLst>
          </a:custGeom>
          <a:ln w="25400">
            <a:solidFill>
              <a:srgbClr val="CFD7E2"/>
            </a:solidFill>
            <a:miter/>
          </a:ln>
        </p:spPr>
        <p:txBody>
          <a:bodyPr lIns="44260" tIns="44260" rIns="44260" bIns="44260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C2E142-F786-1644-B8B1-79C4740FA0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5450444" y="2048072"/>
            <a:ext cx="1842219" cy="18422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0C3DCA2-135C-9646-B18A-DB69ECDE4676}"/>
              </a:ext>
            </a:extLst>
          </p:cNvPr>
          <p:cNvSpPr txBox="1"/>
          <p:nvPr/>
        </p:nvSpPr>
        <p:spPr>
          <a:xfrm>
            <a:off x="4289919" y="418185"/>
            <a:ext cx="4498989" cy="77970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Topic Modeling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892342-C854-BA43-981A-E5736CE8DD93}"/>
              </a:ext>
            </a:extLst>
          </p:cNvPr>
          <p:cNvSpPr txBox="1"/>
          <p:nvPr/>
        </p:nvSpPr>
        <p:spPr>
          <a:xfrm>
            <a:off x="9157022" y="7272991"/>
            <a:ext cx="2151095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Anti NRA/GOP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9FE4A9-18A7-A741-AED7-9090E6B8981C}"/>
              </a:ext>
            </a:extLst>
          </p:cNvPr>
          <p:cNvSpPr txBox="1"/>
          <p:nvPr/>
        </p:nvSpPr>
        <p:spPr>
          <a:xfrm>
            <a:off x="3437533" y="7272991"/>
            <a:ext cx="2614200" cy="53347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Conservative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78AEE8-1071-DC40-9DD9-64DD73206C2B}"/>
              </a:ext>
            </a:extLst>
          </p:cNvPr>
          <p:cNvSpPr txBox="1"/>
          <p:nvPr/>
        </p:nvSpPr>
        <p:spPr>
          <a:xfrm>
            <a:off x="6413054" y="7228781"/>
            <a:ext cx="2151095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>
                <a:ln>
                  <a:noFill/>
                </a:ln>
                <a:solidFill>
                  <a:srgbClr val="95A2B7"/>
                </a:solidFill>
                <a:effectLst/>
                <a:uFillTx/>
                <a:latin typeface="Avenir Next" panose="020B0503020202020204" pitchFamily="34" charset="0"/>
                <a:sym typeface="Helvetica Light"/>
              </a:rPr>
              <a:t>Informal Discussion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87D882-0023-A44F-B01E-15BFA70E1F78}"/>
              </a:ext>
            </a:extLst>
          </p:cNvPr>
          <p:cNvSpPr txBox="1"/>
          <p:nvPr/>
        </p:nvSpPr>
        <p:spPr>
          <a:xfrm>
            <a:off x="1750378" y="7228781"/>
            <a:ext cx="1455601" cy="102592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320" tIns="20320" rIns="20320" bIns="20320" numCol="1" spcCol="38100" rtlCol="0" anchor="ctr">
            <a:spAutoFit/>
          </a:bodyPr>
          <a:lstStyle/>
          <a:p>
            <a:pPr marL="0" marR="0" indent="0" algn="ctr" defTabSz="58702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95A2B7"/>
                </a:solidFill>
                <a:latin typeface="Avenir Next" panose="020B0503020202020204" pitchFamily="34" charset="0"/>
              </a:rPr>
              <a:t>Gun Laws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rgbClr val="95A2B7"/>
              </a:solidFill>
              <a:effectLst/>
              <a:uFillTx/>
              <a:latin typeface="Avenir Next" panose="020B0503020202020204" pitchFamily="34" charset="0"/>
              <a:sym typeface="Helvetica Light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7EC098E4-EF14-7942-A414-C3ED4FD840A4}"/>
              </a:ext>
            </a:extLst>
          </p:cNvPr>
          <p:cNvSpPr/>
          <p:nvPr/>
        </p:nvSpPr>
        <p:spPr>
          <a:xfrm>
            <a:off x="1526947" y="6820138"/>
            <a:ext cx="1897607" cy="1899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798"/>
                </a:moveTo>
                <a:cubicBezTo>
                  <a:pt x="21600" y="12786"/>
                  <a:pt x="21149" y="14479"/>
                  <a:pt x="20153" y="16199"/>
                </a:cubicBezTo>
                <a:cubicBezTo>
                  <a:pt x="19161" y="17919"/>
                  <a:pt x="17918" y="19157"/>
                  <a:pt x="16198" y="20153"/>
                </a:cubicBezTo>
                <a:cubicBezTo>
                  <a:pt x="14477" y="21145"/>
                  <a:pt x="12784" y="21600"/>
                  <a:pt x="10795" y="21600"/>
                </a:cubicBezTo>
                <a:cubicBezTo>
                  <a:pt x="8811" y="21600"/>
                  <a:pt x="7123" y="21145"/>
                  <a:pt x="5402" y="20153"/>
                </a:cubicBezTo>
                <a:cubicBezTo>
                  <a:pt x="3677" y="19157"/>
                  <a:pt x="2439" y="17919"/>
                  <a:pt x="1447" y="16199"/>
                </a:cubicBezTo>
                <a:cubicBezTo>
                  <a:pt x="451" y="14479"/>
                  <a:pt x="0" y="12786"/>
                  <a:pt x="0" y="10798"/>
                </a:cubicBezTo>
                <a:cubicBezTo>
                  <a:pt x="0" y="8809"/>
                  <a:pt x="451" y="7121"/>
                  <a:pt x="1447" y="5401"/>
                </a:cubicBezTo>
                <a:cubicBezTo>
                  <a:pt x="2439" y="3677"/>
                  <a:pt x="3677" y="2439"/>
                  <a:pt x="5402" y="1447"/>
                </a:cubicBezTo>
                <a:cubicBezTo>
                  <a:pt x="7123" y="450"/>
                  <a:pt x="8811" y="0"/>
                  <a:pt x="10795" y="0"/>
                </a:cubicBezTo>
                <a:cubicBezTo>
                  <a:pt x="12784" y="0"/>
                  <a:pt x="14477" y="450"/>
                  <a:pt x="16198" y="1447"/>
                </a:cubicBezTo>
                <a:cubicBezTo>
                  <a:pt x="17918" y="2439"/>
                  <a:pt x="19161" y="3677"/>
                  <a:pt x="20153" y="5401"/>
                </a:cubicBezTo>
                <a:cubicBezTo>
                  <a:pt x="21149" y="7121"/>
                  <a:pt x="21600" y="8809"/>
                  <a:pt x="21600" y="10798"/>
                </a:cubicBezTo>
              </a:path>
            </a:pathLst>
          </a:custGeom>
          <a:solidFill>
            <a:srgbClr val="BEC7CC">
              <a:alpha val="29998"/>
            </a:srgbClr>
          </a:solidFill>
          <a:ln w="25400">
            <a:solidFill>
              <a:srgbClr val="CFD7E2"/>
            </a:solidFill>
            <a:miter lim="400000"/>
          </a:ln>
        </p:spPr>
        <p:txBody>
          <a:bodyPr lIns="44260" tIns="44260" rIns="44260" bIns="44260" anchor="ctr"/>
          <a:lstStyle/>
          <a:p>
            <a:pPr algn="l" defTabSz="590133">
              <a:lnSpc>
                <a:spcPct val="93000"/>
              </a:lnSpc>
              <a:defRPr sz="20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0886314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asic Master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20320" tIns="20320" rIns="20320" bIns="20320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0320" tIns="20320" rIns="20320" bIns="20320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20320" tIns="20320" rIns="20320" bIns="20320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0320" tIns="20320" rIns="20320" bIns="20320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3236</TotalTime>
  <Words>467</Words>
  <Application>Microsoft Macintosh PowerPoint</Application>
  <PresentationFormat>Custom</PresentationFormat>
  <Paragraphs>111</Paragraphs>
  <Slides>22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Avenir Next</vt:lpstr>
      <vt:lpstr>Calibri</vt:lpstr>
      <vt:lpstr>Helvetica</vt:lpstr>
      <vt:lpstr>Helvetica Light</vt:lpstr>
      <vt:lpstr>Helvetica Neue</vt:lpstr>
      <vt:lpstr>Basic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Kevin Stern</cp:lastModifiedBy>
  <cp:revision>162</cp:revision>
  <cp:lastPrinted>2017-10-29T14:50:21Z</cp:lastPrinted>
  <dcterms:modified xsi:type="dcterms:W3CDTF">2018-03-02T15:08:06Z</dcterms:modified>
</cp:coreProperties>
</file>